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2"/>
  </p:notesMasterIdLst>
  <p:sldIdLst>
    <p:sldId id="256" r:id="rId5"/>
    <p:sldId id="290" r:id="rId6"/>
    <p:sldId id="902" r:id="rId7"/>
    <p:sldId id="292" r:id="rId8"/>
    <p:sldId id="927" r:id="rId9"/>
    <p:sldId id="942" r:id="rId10"/>
    <p:sldId id="929" r:id="rId11"/>
    <p:sldId id="928" r:id="rId12"/>
    <p:sldId id="932" r:id="rId13"/>
    <p:sldId id="931" r:id="rId14"/>
    <p:sldId id="933" r:id="rId15"/>
    <p:sldId id="938" r:id="rId16"/>
    <p:sldId id="267" r:id="rId17"/>
    <p:sldId id="268" r:id="rId18"/>
    <p:sldId id="266" r:id="rId19"/>
    <p:sldId id="269" r:id="rId20"/>
    <p:sldId id="271" r:id="rId21"/>
    <p:sldId id="270" r:id="rId22"/>
    <p:sldId id="293" r:id="rId23"/>
    <p:sldId id="936" r:id="rId24"/>
    <p:sldId id="940" r:id="rId25"/>
    <p:sldId id="918" r:id="rId26"/>
    <p:sldId id="941" r:id="rId27"/>
    <p:sldId id="916" r:id="rId28"/>
    <p:sldId id="930" r:id="rId29"/>
    <p:sldId id="945" r:id="rId30"/>
    <p:sldId id="926" r:id="rId31"/>
    <p:sldId id="283" r:id="rId32"/>
    <p:sldId id="943" r:id="rId33"/>
    <p:sldId id="935" r:id="rId34"/>
    <p:sldId id="921" r:id="rId35"/>
    <p:sldId id="920" r:id="rId36"/>
    <p:sldId id="947" r:id="rId37"/>
    <p:sldId id="285" r:id="rId38"/>
    <p:sldId id="946" r:id="rId39"/>
    <p:sldId id="922" r:id="rId40"/>
    <p:sldId id="924" r:id="rId4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986694"/>
    <a:srgbClr val="F6B221"/>
    <a:srgbClr val="1F4E79"/>
    <a:srgbClr val="1BA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4416B-A29F-6448-B32B-28805DDADA4D}" v="1316" dt="2023-12-13T16:17:45.799"/>
    <p1510:client id="{8037941C-8D63-6941-93AD-7F0E13BFEA17}" v="1283" dt="2023-12-12T16:42:12.351"/>
  </p1510:revLst>
</p1510:revInfo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8"/>
    <p:restoredTop sz="94737"/>
  </p:normalViewPr>
  <p:slideViewPr>
    <p:cSldViewPr snapToGrid="0">
      <p:cViewPr varScale="1">
        <p:scale>
          <a:sx n="111" d="100"/>
          <a:sy n="111" d="100"/>
        </p:scale>
        <p:origin x="17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E1F134-6843-5B4D-ADDA-DB95FF00B602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1"/>
      <dgm:spPr/>
    </dgm:pt>
    <dgm:pt modelId="{C779B360-13E7-4B4E-9A92-59854812A2B0}">
      <dgm:prSet phldrT="[Text]"/>
      <dgm:spPr/>
      <dgm:t>
        <a:bodyPr/>
        <a:lstStyle/>
        <a:p>
          <a:r>
            <a:rPr lang="en-GB" dirty="0"/>
            <a:t>Why?</a:t>
          </a:r>
        </a:p>
      </dgm:t>
    </dgm:pt>
    <dgm:pt modelId="{50264FB7-D9FF-514A-AC8E-67A657A94BEB}" type="parTrans" cxnId="{EC944D04-A3C4-5F47-9DB3-0CFCABDE1E68}">
      <dgm:prSet/>
      <dgm:spPr/>
      <dgm:t>
        <a:bodyPr/>
        <a:lstStyle/>
        <a:p>
          <a:endParaRPr lang="en-GB"/>
        </a:p>
      </dgm:t>
    </dgm:pt>
    <dgm:pt modelId="{67651F66-4044-C545-92A7-DB4DDC695CB9}" type="sibTrans" cxnId="{EC944D04-A3C4-5F47-9DB3-0CFCABDE1E68}">
      <dgm:prSet/>
      <dgm:spPr/>
      <dgm:t>
        <a:bodyPr/>
        <a:lstStyle/>
        <a:p>
          <a:endParaRPr lang="en-GB"/>
        </a:p>
      </dgm:t>
    </dgm:pt>
    <dgm:pt modelId="{D2EE8D76-9AD5-5D4D-AB91-5FA468B0BA91}">
      <dgm:prSet phldrT="[Text]"/>
      <dgm:spPr/>
      <dgm:t>
        <a:bodyPr/>
        <a:lstStyle/>
        <a:p>
          <a:r>
            <a:rPr lang="en-GB" dirty="0"/>
            <a:t>When?</a:t>
          </a:r>
        </a:p>
      </dgm:t>
    </dgm:pt>
    <dgm:pt modelId="{9ACF7399-ADEB-C944-A3F0-015A0F0564B9}" type="parTrans" cxnId="{07B794A6-9614-3744-B2CC-FE8A305003C4}">
      <dgm:prSet/>
      <dgm:spPr/>
      <dgm:t>
        <a:bodyPr/>
        <a:lstStyle/>
        <a:p>
          <a:endParaRPr lang="en-GB"/>
        </a:p>
      </dgm:t>
    </dgm:pt>
    <dgm:pt modelId="{0EDC8C49-EDED-8B4E-8253-370C4112091C}" type="sibTrans" cxnId="{07B794A6-9614-3744-B2CC-FE8A305003C4}">
      <dgm:prSet/>
      <dgm:spPr/>
      <dgm:t>
        <a:bodyPr/>
        <a:lstStyle/>
        <a:p>
          <a:endParaRPr lang="en-GB"/>
        </a:p>
      </dgm:t>
    </dgm:pt>
    <dgm:pt modelId="{D0B5EC07-A7AF-DE45-88EF-D95007D36752}">
      <dgm:prSet phldrT="[Text]"/>
      <dgm:spPr/>
      <dgm:t>
        <a:bodyPr/>
        <a:lstStyle/>
        <a:p>
          <a:r>
            <a:rPr lang="en-GB" dirty="0"/>
            <a:t>What?</a:t>
          </a:r>
        </a:p>
      </dgm:t>
    </dgm:pt>
    <dgm:pt modelId="{72D3DB97-8D15-4B4A-9AE6-6CD764DA1735}" type="parTrans" cxnId="{5A160532-A1FD-DA48-8553-3FB0269B46BA}">
      <dgm:prSet/>
      <dgm:spPr/>
      <dgm:t>
        <a:bodyPr/>
        <a:lstStyle/>
        <a:p>
          <a:endParaRPr lang="en-GB"/>
        </a:p>
      </dgm:t>
    </dgm:pt>
    <dgm:pt modelId="{3016E555-1FF1-A04E-AEAC-BA57BEC2AC51}" type="sibTrans" cxnId="{5A160532-A1FD-DA48-8553-3FB0269B46BA}">
      <dgm:prSet/>
      <dgm:spPr/>
      <dgm:t>
        <a:bodyPr/>
        <a:lstStyle/>
        <a:p>
          <a:endParaRPr lang="en-GB"/>
        </a:p>
      </dgm:t>
    </dgm:pt>
    <dgm:pt modelId="{E9318DE1-D1A4-BA41-9B73-1F530A80F353}" type="pres">
      <dgm:prSet presAssocID="{BCE1F134-6843-5B4D-ADDA-DB95FF00B60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84731E9-8FC3-1742-95E3-DB40EC46DCA0}" type="pres">
      <dgm:prSet presAssocID="{C779B360-13E7-4B4E-9A92-59854812A2B0}" presName="gear1" presStyleLbl="node1" presStyleIdx="0" presStyleCnt="3" custScaleX="86517" custScaleY="82990">
        <dgm:presLayoutVars>
          <dgm:chMax val="1"/>
          <dgm:bulletEnabled val="1"/>
        </dgm:presLayoutVars>
      </dgm:prSet>
      <dgm:spPr/>
    </dgm:pt>
    <dgm:pt modelId="{09EC3FBF-3044-554F-938A-B6D493B1C750}" type="pres">
      <dgm:prSet presAssocID="{C779B360-13E7-4B4E-9A92-59854812A2B0}" presName="gear1srcNode" presStyleLbl="node1" presStyleIdx="0" presStyleCnt="3"/>
      <dgm:spPr/>
    </dgm:pt>
    <dgm:pt modelId="{741F663A-E775-984C-B394-14032DFE5329}" type="pres">
      <dgm:prSet presAssocID="{C779B360-13E7-4B4E-9A92-59854812A2B0}" presName="gear1dstNode" presStyleLbl="node1" presStyleIdx="0" presStyleCnt="3"/>
      <dgm:spPr/>
    </dgm:pt>
    <dgm:pt modelId="{E36372EF-A347-0443-AC39-F441C7A46C00}" type="pres">
      <dgm:prSet presAssocID="{D2EE8D76-9AD5-5D4D-AB91-5FA468B0BA91}" presName="gear2" presStyleLbl="node1" presStyleIdx="1" presStyleCnt="3">
        <dgm:presLayoutVars>
          <dgm:chMax val="1"/>
          <dgm:bulletEnabled val="1"/>
        </dgm:presLayoutVars>
      </dgm:prSet>
      <dgm:spPr/>
    </dgm:pt>
    <dgm:pt modelId="{2C9A07A0-C6BD-8040-A770-496E452DA52C}" type="pres">
      <dgm:prSet presAssocID="{D2EE8D76-9AD5-5D4D-AB91-5FA468B0BA91}" presName="gear2srcNode" presStyleLbl="node1" presStyleIdx="1" presStyleCnt="3"/>
      <dgm:spPr/>
    </dgm:pt>
    <dgm:pt modelId="{95C6C82F-B329-0040-A4DE-7B6B169AF99C}" type="pres">
      <dgm:prSet presAssocID="{D2EE8D76-9AD5-5D4D-AB91-5FA468B0BA91}" presName="gear2dstNode" presStyleLbl="node1" presStyleIdx="1" presStyleCnt="3"/>
      <dgm:spPr/>
    </dgm:pt>
    <dgm:pt modelId="{01EFFC36-7375-BA43-9E5A-A05A23CA4E4C}" type="pres">
      <dgm:prSet presAssocID="{D0B5EC07-A7AF-DE45-88EF-D95007D36752}" presName="gear3" presStyleLbl="node1" presStyleIdx="2" presStyleCnt="3"/>
      <dgm:spPr/>
    </dgm:pt>
    <dgm:pt modelId="{8EFB18BC-5704-8849-8DE4-580D383CFF10}" type="pres">
      <dgm:prSet presAssocID="{D0B5EC07-A7AF-DE45-88EF-D95007D3675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561DCF3-27E1-0646-8A28-DB1D9BE51B9A}" type="pres">
      <dgm:prSet presAssocID="{D0B5EC07-A7AF-DE45-88EF-D95007D36752}" presName="gear3srcNode" presStyleLbl="node1" presStyleIdx="2" presStyleCnt="3"/>
      <dgm:spPr/>
    </dgm:pt>
    <dgm:pt modelId="{C6BCDDC0-6FCD-A948-8C4F-61BEFED99DD5}" type="pres">
      <dgm:prSet presAssocID="{D0B5EC07-A7AF-DE45-88EF-D95007D36752}" presName="gear3dstNode" presStyleLbl="node1" presStyleIdx="2" presStyleCnt="3"/>
      <dgm:spPr/>
    </dgm:pt>
    <dgm:pt modelId="{4D85EC4A-5669-C645-BF19-EC6B706A9099}" type="pres">
      <dgm:prSet presAssocID="{67651F66-4044-C545-92A7-DB4DDC695CB9}" presName="connector1" presStyleLbl="sibTrans2D1" presStyleIdx="0" presStyleCnt="3"/>
      <dgm:spPr/>
    </dgm:pt>
    <dgm:pt modelId="{D5394530-A669-FC40-99E7-D093C2720005}" type="pres">
      <dgm:prSet presAssocID="{0EDC8C49-EDED-8B4E-8253-370C4112091C}" presName="connector2" presStyleLbl="sibTrans2D1" presStyleIdx="1" presStyleCnt="3"/>
      <dgm:spPr/>
    </dgm:pt>
    <dgm:pt modelId="{3ED7637F-FBA9-2044-9211-7E7D115DDDBB}" type="pres">
      <dgm:prSet presAssocID="{3016E555-1FF1-A04E-AEAC-BA57BEC2AC51}" presName="connector3" presStyleLbl="sibTrans2D1" presStyleIdx="2" presStyleCnt="3"/>
      <dgm:spPr/>
    </dgm:pt>
  </dgm:ptLst>
  <dgm:cxnLst>
    <dgm:cxn modelId="{EC944D04-A3C4-5F47-9DB3-0CFCABDE1E68}" srcId="{BCE1F134-6843-5B4D-ADDA-DB95FF00B602}" destId="{C779B360-13E7-4B4E-9A92-59854812A2B0}" srcOrd="0" destOrd="0" parTransId="{50264FB7-D9FF-514A-AC8E-67A657A94BEB}" sibTransId="{67651F66-4044-C545-92A7-DB4DDC695CB9}"/>
    <dgm:cxn modelId="{8CEE2313-C55D-0145-9784-8AED5516BF5E}" type="presOf" srcId="{D2EE8D76-9AD5-5D4D-AB91-5FA468B0BA91}" destId="{95C6C82F-B329-0040-A4DE-7B6B169AF99C}" srcOrd="2" destOrd="0" presId="urn:microsoft.com/office/officeart/2005/8/layout/gear1"/>
    <dgm:cxn modelId="{42B98122-943B-CA40-AE9E-B51A06C0434F}" type="presOf" srcId="{BCE1F134-6843-5B4D-ADDA-DB95FF00B602}" destId="{E9318DE1-D1A4-BA41-9B73-1F530A80F353}" srcOrd="0" destOrd="0" presId="urn:microsoft.com/office/officeart/2005/8/layout/gear1"/>
    <dgm:cxn modelId="{D3ED3827-76E7-E64E-83CF-76A417B245C1}" type="presOf" srcId="{C779B360-13E7-4B4E-9A92-59854812A2B0}" destId="{741F663A-E775-984C-B394-14032DFE5329}" srcOrd="2" destOrd="0" presId="urn:microsoft.com/office/officeart/2005/8/layout/gear1"/>
    <dgm:cxn modelId="{5A160532-A1FD-DA48-8553-3FB0269B46BA}" srcId="{BCE1F134-6843-5B4D-ADDA-DB95FF00B602}" destId="{D0B5EC07-A7AF-DE45-88EF-D95007D36752}" srcOrd="2" destOrd="0" parTransId="{72D3DB97-8D15-4B4A-9AE6-6CD764DA1735}" sibTransId="{3016E555-1FF1-A04E-AEAC-BA57BEC2AC51}"/>
    <dgm:cxn modelId="{8A35823D-04C4-AB4D-BE1D-D53BCD7451B0}" type="presOf" srcId="{D0B5EC07-A7AF-DE45-88EF-D95007D36752}" destId="{C561DCF3-27E1-0646-8A28-DB1D9BE51B9A}" srcOrd="2" destOrd="0" presId="urn:microsoft.com/office/officeart/2005/8/layout/gear1"/>
    <dgm:cxn modelId="{0B7E8641-8AC0-3846-BBE3-116A5215D92C}" type="presOf" srcId="{C779B360-13E7-4B4E-9A92-59854812A2B0}" destId="{09EC3FBF-3044-554F-938A-B6D493B1C750}" srcOrd="1" destOrd="0" presId="urn:microsoft.com/office/officeart/2005/8/layout/gear1"/>
    <dgm:cxn modelId="{E4539E85-7673-8B41-9732-AAC4D3A22560}" type="presOf" srcId="{D0B5EC07-A7AF-DE45-88EF-D95007D36752}" destId="{8EFB18BC-5704-8849-8DE4-580D383CFF10}" srcOrd="1" destOrd="0" presId="urn:microsoft.com/office/officeart/2005/8/layout/gear1"/>
    <dgm:cxn modelId="{E49C2C94-C4D7-0643-AE88-B0C5C922DC0B}" type="presOf" srcId="{D2EE8D76-9AD5-5D4D-AB91-5FA468B0BA91}" destId="{E36372EF-A347-0443-AC39-F441C7A46C00}" srcOrd="0" destOrd="0" presId="urn:microsoft.com/office/officeart/2005/8/layout/gear1"/>
    <dgm:cxn modelId="{A12B9F94-31A8-2F49-AB3B-FE3F28E3F75F}" type="presOf" srcId="{D0B5EC07-A7AF-DE45-88EF-D95007D36752}" destId="{01EFFC36-7375-BA43-9E5A-A05A23CA4E4C}" srcOrd="0" destOrd="0" presId="urn:microsoft.com/office/officeart/2005/8/layout/gear1"/>
    <dgm:cxn modelId="{07B794A6-9614-3744-B2CC-FE8A305003C4}" srcId="{BCE1F134-6843-5B4D-ADDA-DB95FF00B602}" destId="{D2EE8D76-9AD5-5D4D-AB91-5FA468B0BA91}" srcOrd="1" destOrd="0" parTransId="{9ACF7399-ADEB-C944-A3F0-015A0F0564B9}" sibTransId="{0EDC8C49-EDED-8B4E-8253-370C4112091C}"/>
    <dgm:cxn modelId="{4D32F0A8-F97D-1D44-8F38-30604F1FD27C}" type="presOf" srcId="{C779B360-13E7-4B4E-9A92-59854812A2B0}" destId="{784731E9-8FC3-1742-95E3-DB40EC46DCA0}" srcOrd="0" destOrd="0" presId="urn:microsoft.com/office/officeart/2005/8/layout/gear1"/>
    <dgm:cxn modelId="{30238EB3-10B0-DD42-8150-79195FB749D9}" type="presOf" srcId="{0EDC8C49-EDED-8B4E-8253-370C4112091C}" destId="{D5394530-A669-FC40-99E7-D093C2720005}" srcOrd="0" destOrd="0" presId="urn:microsoft.com/office/officeart/2005/8/layout/gear1"/>
    <dgm:cxn modelId="{844EACC7-1AD1-D24C-A0EA-F1FE22DF3E89}" type="presOf" srcId="{3016E555-1FF1-A04E-AEAC-BA57BEC2AC51}" destId="{3ED7637F-FBA9-2044-9211-7E7D115DDDBB}" srcOrd="0" destOrd="0" presId="urn:microsoft.com/office/officeart/2005/8/layout/gear1"/>
    <dgm:cxn modelId="{7EC2C6C9-1B74-B14C-BD52-26942B00074A}" type="presOf" srcId="{67651F66-4044-C545-92A7-DB4DDC695CB9}" destId="{4D85EC4A-5669-C645-BF19-EC6B706A9099}" srcOrd="0" destOrd="0" presId="urn:microsoft.com/office/officeart/2005/8/layout/gear1"/>
    <dgm:cxn modelId="{ABDEAAE2-B6D9-4843-BE2E-5DC2C78860E1}" type="presOf" srcId="{D0B5EC07-A7AF-DE45-88EF-D95007D36752}" destId="{C6BCDDC0-6FCD-A948-8C4F-61BEFED99DD5}" srcOrd="3" destOrd="0" presId="urn:microsoft.com/office/officeart/2005/8/layout/gear1"/>
    <dgm:cxn modelId="{986C36EC-821A-694A-89AE-C59D0B59BFBB}" type="presOf" srcId="{D2EE8D76-9AD5-5D4D-AB91-5FA468B0BA91}" destId="{2C9A07A0-C6BD-8040-A770-496E452DA52C}" srcOrd="1" destOrd="0" presId="urn:microsoft.com/office/officeart/2005/8/layout/gear1"/>
    <dgm:cxn modelId="{6686E88F-7713-AD4C-8A13-9E3CACF29A03}" type="presParOf" srcId="{E9318DE1-D1A4-BA41-9B73-1F530A80F353}" destId="{784731E9-8FC3-1742-95E3-DB40EC46DCA0}" srcOrd="0" destOrd="0" presId="urn:microsoft.com/office/officeart/2005/8/layout/gear1"/>
    <dgm:cxn modelId="{27BB2163-79B6-3243-BBC4-DEFED2CA480D}" type="presParOf" srcId="{E9318DE1-D1A4-BA41-9B73-1F530A80F353}" destId="{09EC3FBF-3044-554F-938A-B6D493B1C750}" srcOrd="1" destOrd="0" presId="urn:microsoft.com/office/officeart/2005/8/layout/gear1"/>
    <dgm:cxn modelId="{972810F7-AD32-3848-99AD-FA4527636AE5}" type="presParOf" srcId="{E9318DE1-D1A4-BA41-9B73-1F530A80F353}" destId="{741F663A-E775-984C-B394-14032DFE5329}" srcOrd="2" destOrd="0" presId="urn:microsoft.com/office/officeart/2005/8/layout/gear1"/>
    <dgm:cxn modelId="{01A5039A-0017-804F-8609-92E26E5701B6}" type="presParOf" srcId="{E9318DE1-D1A4-BA41-9B73-1F530A80F353}" destId="{E36372EF-A347-0443-AC39-F441C7A46C00}" srcOrd="3" destOrd="0" presId="urn:microsoft.com/office/officeart/2005/8/layout/gear1"/>
    <dgm:cxn modelId="{3615CE82-9BB6-7147-A9C8-0A996F77A79E}" type="presParOf" srcId="{E9318DE1-D1A4-BA41-9B73-1F530A80F353}" destId="{2C9A07A0-C6BD-8040-A770-496E452DA52C}" srcOrd="4" destOrd="0" presId="urn:microsoft.com/office/officeart/2005/8/layout/gear1"/>
    <dgm:cxn modelId="{A2D9F896-FA76-894B-9DEE-82F35E52739F}" type="presParOf" srcId="{E9318DE1-D1A4-BA41-9B73-1F530A80F353}" destId="{95C6C82F-B329-0040-A4DE-7B6B169AF99C}" srcOrd="5" destOrd="0" presId="urn:microsoft.com/office/officeart/2005/8/layout/gear1"/>
    <dgm:cxn modelId="{C3A118A3-426D-C142-BC64-69C97505216F}" type="presParOf" srcId="{E9318DE1-D1A4-BA41-9B73-1F530A80F353}" destId="{01EFFC36-7375-BA43-9E5A-A05A23CA4E4C}" srcOrd="6" destOrd="0" presId="urn:microsoft.com/office/officeart/2005/8/layout/gear1"/>
    <dgm:cxn modelId="{8A609D58-3A9D-BD41-8D4A-E97EF0CD42A2}" type="presParOf" srcId="{E9318DE1-D1A4-BA41-9B73-1F530A80F353}" destId="{8EFB18BC-5704-8849-8DE4-580D383CFF10}" srcOrd="7" destOrd="0" presId="urn:microsoft.com/office/officeart/2005/8/layout/gear1"/>
    <dgm:cxn modelId="{670DF837-47B3-FD4C-A785-37575428E768}" type="presParOf" srcId="{E9318DE1-D1A4-BA41-9B73-1F530A80F353}" destId="{C561DCF3-27E1-0646-8A28-DB1D9BE51B9A}" srcOrd="8" destOrd="0" presId="urn:microsoft.com/office/officeart/2005/8/layout/gear1"/>
    <dgm:cxn modelId="{11DFEB33-5EAD-C046-B33C-6FB51BC0A345}" type="presParOf" srcId="{E9318DE1-D1A4-BA41-9B73-1F530A80F353}" destId="{C6BCDDC0-6FCD-A948-8C4F-61BEFED99DD5}" srcOrd="9" destOrd="0" presId="urn:microsoft.com/office/officeart/2005/8/layout/gear1"/>
    <dgm:cxn modelId="{9C564747-B33C-3D4F-AA99-D161A48A9335}" type="presParOf" srcId="{E9318DE1-D1A4-BA41-9B73-1F530A80F353}" destId="{4D85EC4A-5669-C645-BF19-EC6B706A9099}" srcOrd="10" destOrd="0" presId="urn:microsoft.com/office/officeart/2005/8/layout/gear1"/>
    <dgm:cxn modelId="{29F80DB9-F8E9-9F4A-8249-022AED3C70CF}" type="presParOf" srcId="{E9318DE1-D1A4-BA41-9B73-1F530A80F353}" destId="{D5394530-A669-FC40-99E7-D093C2720005}" srcOrd="11" destOrd="0" presId="urn:microsoft.com/office/officeart/2005/8/layout/gear1"/>
    <dgm:cxn modelId="{A2A30DC8-8281-494C-8B2A-82AD1114451A}" type="presParOf" srcId="{E9318DE1-D1A4-BA41-9B73-1F530A80F353}" destId="{3ED7637F-FBA9-2044-9211-7E7D115DDDB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731E9-8FC3-1742-95E3-DB40EC46DCA0}">
      <dsp:nvSpPr>
        <dsp:cNvPr id="0" name=""/>
        <dsp:cNvSpPr/>
      </dsp:nvSpPr>
      <dsp:spPr>
        <a:xfrm>
          <a:off x="4259248" y="2252430"/>
          <a:ext cx="2070555" cy="198614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Why?</a:t>
          </a:r>
        </a:p>
      </dsp:txBody>
      <dsp:txXfrm>
        <a:off x="4669213" y="2717675"/>
        <a:ext cx="1250625" cy="1020920"/>
      </dsp:txXfrm>
    </dsp:sp>
    <dsp:sp modelId="{E36372EF-A347-0443-AC39-F441C7A46C00}">
      <dsp:nvSpPr>
        <dsp:cNvPr id="0" name=""/>
        <dsp:cNvSpPr/>
      </dsp:nvSpPr>
      <dsp:spPr>
        <a:xfrm>
          <a:off x="2705480" y="1483211"/>
          <a:ext cx="1740535" cy="174053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When?</a:t>
          </a:r>
        </a:p>
      </dsp:txBody>
      <dsp:txXfrm>
        <a:off x="3143665" y="1924044"/>
        <a:ext cx="864165" cy="858869"/>
      </dsp:txXfrm>
    </dsp:sp>
    <dsp:sp modelId="{01EFFC36-7375-BA43-9E5A-A05A23CA4E4C}">
      <dsp:nvSpPr>
        <dsp:cNvPr id="0" name=""/>
        <dsp:cNvSpPr/>
      </dsp:nvSpPr>
      <dsp:spPr>
        <a:xfrm rot="20700000">
          <a:off x="3680358" y="282419"/>
          <a:ext cx="1705369" cy="170536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What?</a:t>
          </a:r>
        </a:p>
      </dsp:txBody>
      <dsp:txXfrm rot="-20700000">
        <a:off x="4054395" y="656457"/>
        <a:ext cx="957294" cy="957294"/>
      </dsp:txXfrm>
    </dsp:sp>
    <dsp:sp modelId="{4D85EC4A-5669-C645-BF19-EC6B706A9099}">
      <dsp:nvSpPr>
        <dsp:cNvPr id="0" name=""/>
        <dsp:cNvSpPr/>
      </dsp:nvSpPr>
      <dsp:spPr>
        <a:xfrm>
          <a:off x="3915609" y="1686769"/>
          <a:ext cx="3063341" cy="3063341"/>
        </a:xfrm>
        <a:prstGeom prst="circularArrow">
          <a:avLst>
            <a:gd name="adj1" fmla="val 4688"/>
            <a:gd name="adj2" fmla="val 299029"/>
            <a:gd name="adj3" fmla="val 2519837"/>
            <a:gd name="adj4" fmla="val 1585339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94530-A669-FC40-99E7-D093C2720005}">
      <dsp:nvSpPr>
        <dsp:cNvPr id="0" name=""/>
        <dsp:cNvSpPr/>
      </dsp:nvSpPr>
      <dsp:spPr>
        <a:xfrm>
          <a:off x="2397235" y="1097423"/>
          <a:ext cx="2225709" cy="222570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7637F-FBA9-2044-9211-7E7D115DDDBB}">
      <dsp:nvSpPr>
        <dsp:cNvPr id="0" name=""/>
        <dsp:cNvSpPr/>
      </dsp:nvSpPr>
      <dsp:spPr>
        <a:xfrm>
          <a:off x="3285888" y="-91793"/>
          <a:ext cx="2399762" cy="239976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3CCFD-F612-AB4B-91FF-6234202A0773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AD3BA-874D-044D-B494-EC4C184FA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46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AD3BA-874D-044D-B494-EC4C184FAF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0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3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1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80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50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8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47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7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14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22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8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62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1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E2471-2B41-B74E-B12A-E1A0D30A094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B8409-4897-7649-8982-1C5079BD3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4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6395036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7052-76D5-9956-491E-3F6FB46A0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665" y="1122363"/>
            <a:ext cx="8766415" cy="2387600"/>
          </a:xfrm>
        </p:spPr>
        <p:txBody>
          <a:bodyPr anchor="ctr">
            <a:noAutofit/>
          </a:bodyPr>
          <a:lstStyle/>
          <a:p>
            <a:pPr algn="l"/>
            <a:r>
              <a:rPr lang="en-US" sz="3800" b="1" dirty="0">
                <a:solidFill>
                  <a:schemeClr val="accent1"/>
                </a:solidFill>
              </a:rPr>
              <a:t>Data-driven diagnosis of serious bacterial infection: what are we predicting, when and why?</a:t>
            </a:r>
            <a:endParaRPr lang="en-US" sz="3800" b="1" i="1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04DC2-FD4E-C331-7A15-18CD63779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2964" y="4140885"/>
            <a:ext cx="6060086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r"/>
            <a:r>
              <a:rPr lang="en-US" b="1" dirty="0">
                <a:solidFill>
                  <a:schemeClr val="accent1"/>
                </a:solidFill>
              </a:rPr>
              <a:t>Stephen Aston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  <a:latin typeface="+mj-lt"/>
              </a:rPr>
              <a:t>Senior Clinical Lecturer and 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  <a:latin typeface="+mj-lt"/>
              </a:rPr>
              <a:t>Consultant in Infectious Diseases</a:t>
            </a:r>
          </a:p>
        </p:txBody>
      </p:sp>
    </p:spTree>
    <p:extLst>
      <p:ext uri="{BB962C8B-B14F-4D97-AF65-F5344CB8AC3E}">
        <p14:creationId xmlns:p14="http://schemas.microsoft.com/office/powerpoint/2010/main" val="7611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4A36-CC90-D146-BB89-4650464EA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759" y="-50594"/>
            <a:ext cx="4271962" cy="1185321"/>
          </a:xfrm>
        </p:spPr>
        <p:txBody>
          <a:bodyPr>
            <a:normAutofit/>
          </a:bodyPr>
          <a:lstStyle/>
          <a:p>
            <a:pPr algn="r"/>
            <a:r>
              <a:rPr lang="en-US" sz="2600" b="1" i="1" dirty="0">
                <a:solidFill>
                  <a:schemeClr val="accent1"/>
                </a:solidFill>
              </a:rPr>
              <a:t>Monitoring and Surveillance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566A1-6B38-8ADF-6761-9622CCC8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9" y="284604"/>
            <a:ext cx="5382491" cy="85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66C2B-79A8-837A-DA02-46459B5C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501" y="1512105"/>
            <a:ext cx="5654406" cy="4281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5EFBC-419F-B047-2795-9F84CE074CD7}"/>
              </a:ext>
            </a:extLst>
          </p:cNvPr>
          <p:cNvSpPr txBox="1"/>
          <p:nvPr/>
        </p:nvSpPr>
        <p:spPr>
          <a:xfrm>
            <a:off x="126855" y="1512104"/>
            <a:ext cx="3620197" cy="3397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Retrospective study to develop and validate parsimonious, interpretable models for conducting surveillance of postoperative infections using structured electronic health records data. </a:t>
            </a:r>
          </a:p>
          <a:p>
            <a:pPr>
              <a:spcAft>
                <a:spcPts val="600"/>
              </a:spcAft>
            </a:pPr>
            <a:r>
              <a:rPr lang="en-GB" sz="1400" dirty="0">
                <a:solidFill>
                  <a:srgbClr val="202020"/>
                </a:solidFill>
              </a:rPr>
              <a:t>P</a:t>
            </a:r>
            <a:r>
              <a:rPr lang="en-GB" sz="1400" b="0" i="0" dirty="0">
                <a:solidFill>
                  <a:srgbClr val="202020"/>
                </a:solidFill>
                <a:effectLst/>
              </a:rPr>
              <a:t>rimary outcome: Comparison to curated dataset of </a:t>
            </a:r>
            <a:r>
              <a:rPr lang="en-US" sz="1400" dirty="0"/>
              <a:t>postoperative outcomes data from the American College of Surgeons National Surgical Quality Improvement Program.</a:t>
            </a:r>
          </a:p>
          <a:p>
            <a:pPr>
              <a:spcAft>
                <a:spcPts val="600"/>
              </a:spcAft>
            </a:pPr>
            <a:r>
              <a:rPr lang="en-GB" sz="1400" b="0" i="0" dirty="0">
                <a:solidFill>
                  <a:srgbClr val="202020"/>
                </a:solidFill>
                <a:effectLst/>
              </a:rPr>
              <a:t>Predictor variables included </a:t>
            </a:r>
            <a:r>
              <a:rPr lang="en-GB" sz="1400" b="1" u="sng" dirty="0">
                <a:solidFill>
                  <a:srgbClr val="202020"/>
                </a:solidFill>
                <a:effectLst/>
              </a:rPr>
              <a:t>coding diagnoses and procedures, inpatient medications</a:t>
            </a:r>
            <a:r>
              <a:rPr lang="en-GB" sz="1400" b="0" i="0" dirty="0">
                <a:solidFill>
                  <a:srgbClr val="202020"/>
                </a:solidFill>
                <a:effectLst/>
              </a:rPr>
              <a:t>, demographics, lab results.</a:t>
            </a:r>
          </a:p>
          <a:p>
            <a:pPr>
              <a:spcAft>
                <a:spcPts val="600"/>
              </a:spcAft>
            </a:pPr>
            <a:r>
              <a:rPr lang="en-GB" sz="1400" b="0" i="0" dirty="0">
                <a:solidFill>
                  <a:srgbClr val="202020"/>
                </a:solidFill>
                <a:effectLst/>
              </a:rPr>
              <a:t>Analytic approach: penalised regression with knockoffs framework.</a:t>
            </a:r>
          </a:p>
        </p:txBody>
      </p:sp>
    </p:spTree>
    <p:extLst>
      <p:ext uri="{BB962C8B-B14F-4D97-AF65-F5344CB8AC3E}">
        <p14:creationId xmlns:p14="http://schemas.microsoft.com/office/powerpoint/2010/main" val="169783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99E7B2-281F-BC45-1BE6-EE15A5BD96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9397747"/>
              </p:ext>
            </p:extLst>
          </p:nvPr>
        </p:nvGraphicFramePr>
        <p:xfrm>
          <a:off x="681038" y="1825625"/>
          <a:ext cx="8543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D1EA4A0-3EC5-499B-A6C2-13FEE26C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 dirty="0">
                <a:solidFill>
                  <a:schemeClr val="accent1"/>
                </a:solidFill>
              </a:rPr>
              <a:t>Data-driven infection diagnosis</a:t>
            </a:r>
          </a:p>
        </p:txBody>
      </p:sp>
    </p:spTree>
    <p:extLst>
      <p:ext uri="{BB962C8B-B14F-4D97-AF65-F5344CB8AC3E}">
        <p14:creationId xmlns:p14="http://schemas.microsoft.com/office/powerpoint/2010/main" val="374405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F701-62ED-EA18-393E-E6CFFB89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08650"/>
            <a:ext cx="854392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accent1"/>
                </a:solidFill>
              </a:rPr>
              <a:t>Applications of data-driven infection diagnosis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2FA33-058A-7EF4-2CB7-7985FF1D7996}"/>
              </a:ext>
            </a:extLst>
          </p:cNvPr>
          <p:cNvSpPr txBox="1"/>
          <p:nvPr/>
        </p:nvSpPr>
        <p:spPr>
          <a:xfrm>
            <a:off x="2862030" y="1269599"/>
            <a:ext cx="4361985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Prediction of serious bacterial infection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5513F-A794-1FEB-F09A-42D5D4CB0BE8}"/>
              </a:ext>
            </a:extLst>
          </p:cNvPr>
          <p:cNvSpPr txBox="1"/>
          <p:nvPr/>
        </p:nvSpPr>
        <p:spPr>
          <a:xfrm>
            <a:off x="1498972" y="2073865"/>
            <a:ext cx="4361985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of septic shock</a:t>
            </a:r>
            <a:endParaRPr lang="en-GB" i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A7C0D-230B-C435-E74D-DE0BB49E731B}"/>
              </a:ext>
            </a:extLst>
          </p:cNvPr>
          <p:cNvSpPr txBox="1"/>
          <p:nvPr/>
        </p:nvSpPr>
        <p:spPr>
          <a:xfrm>
            <a:off x="1874620" y="3026064"/>
            <a:ext cx="4361985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Highlight for specialist input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5EE7D-F880-20B2-C499-14B75333A1A9}"/>
              </a:ext>
            </a:extLst>
          </p:cNvPr>
          <p:cNvSpPr txBox="1"/>
          <p:nvPr/>
        </p:nvSpPr>
        <p:spPr>
          <a:xfrm>
            <a:off x="591014" y="3564961"/>
            <a:ext cx="4361985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986694"/>
                </a:solidFill>
              </a:rPr>
              <a:t>Prediction of sepsis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2B105-93E7-CAB6-9E17-917164B8E916}"/>
              </a:ext>
            </a:extLst>
          </p:cNvPr>
          <p:cNvSpPr txBox="1"/>
          <p:nvPr/>
        </p:nvSpPr>
        <p:spPr>
          <a:xfrm>
            <a:off x="5522648" y="2375066"/>
            <a:ext cx="2839721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rgbClr val="98669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detection of serious bacterial infection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10E01-1FEF-DA80-EEF1-78EFAC937AA2}"/>
              </a:ext>
            </a:extLst>
          </p:cNvPr>
          <p:cNvSpPr txBox="1"/>
          <p:nvPr/>
        </p:nvSpPr>
        <p:spPr>
          <a:xfrm>
            <a:off x="1684237" y="5183065"/>
            <a:ext cx="4361985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recruitment to clinical trials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0CCDFC-626D-0C80-076F-7174C8F6FC05}"/>
              </a:ext>
            </a:extLst>
          </p:cNvPr>
          <p:cNvSpPr txBox="1"/>
          <p:nvPr/>
        </p:nvSpPr>
        <p:spPr>
          <a:xfrm>
            <a:off x="681038" y="4674946"/>
            <a:ext cx="4361985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600" i="1" dirty="0">
                <a:solidFill>
                  <a:schemeClr val="accent2"/>
                </a:solidFill>
              </a:rPr>
              <a:t>Outbreak detection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DC189-0178-1415-956E-EFD03148F126}"/>
              </a:ext>
            </a:extLst>
          </p:cNvPr>
          <p:cNvSpPr txBox="1"/>
          <p:nvPr/>
        </p:nvSpPr>
        <p:spPr>
          <a:xfrm>
            <a:off x="5043023" y="3308639"/>
            <a:ext cx="4361985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health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35AA68-B5B6-F843-A83F-668EA17F7174}"/>
              </a:ext>
            </a:extLst>
          </p:cNvPr>
          <p:cNvSpPr txBox="1"/>
          <p:nvPr/>
        </p:nvSpPr>
        <p:spPr>
          <a:xfrm>
            <a:off x="4000384" y="5650894"/>
            <a:ext cx="4361985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4">
                    <a:lumMod val="75000"/>
                  </a:schemeClr>
                </a:solidFill>
                <a:latin typeface="Comic Sans MS" panose="030F0902030302020204" pitchFamily="66" charset="0"/>
              </a:rPr>
              <a:t>Service monitoring and 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59579-EC96-CA3E-756A-F627B0AECEE8}"/>
              </a:ext>
            </a:extLst>
          </p:cNvPr>
          <p:cNvSpPr txBox="1"/>
          <p:nvPr/>
        </p:nvSpPr>
        <p:spPr>
          <a:xfrm>
            <a:off x="3080524" y="4070309"/>
            <a:ext cx="5931396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Early rationalisation of antibiotics</a:t>
            </a:r>
          </a:p>
        </p:txBody>
      </p:sp>
    </p:spTree>
    <p:extLst>
      <p:ext uri="{BB962C8B-B14F-4D97-AF65-F5344CB8AC3E}">
        <p14:creationId xmlns:p14="http://schemas.microsoft.com/office/powerpoint/2010/main" val="129250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4399FC-FD79-5003-6B5A-7AB60764DCD4}"/>
              </a:ext>
            </a:extLst>
          </p:cNvPr>
          <p:cNvSpPr/>
          <p:nvPr/>
        </p:nvSpPr>
        <p:spPr>
          <a:xfrm>
            <a:off x="806534" y="949836"/>
            <a:ext cx="1692000" cy="10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182CE-E932-40E5-7BE9-0D2301E94918}"/>
              </a:ext>
            </a:extLst>
          </p:cNvPr>
          <p:cNvSpPr/>
          <p:nvPr/>
        </p:nvSpPr>
        <p:spPr>
          <a:xfrm>
            <a:off x="2492801" y="949835"/>
            <a:ext cx="1692000" cy="10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Pre-symptomatic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08AC9-F0C2-86C6-E564-173317A73D94}"/>
              </a:ext>
            </a:extLst>
          </p:cNvPr>
          <p:cNvSpPr/>
          <p:nvPr/>
        </p:nvSpPr>
        <p:spPr>
          <a:xfrm>
            <a:off x="4161795" y="949835"/>
            <a:ext cx="1692000" cy="108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Symptomatic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45DE8-A68B-B660-8776-266830974318}"/>
              </a:ext>
            </a:extLst>
          </p:cNvPr>
          <p:cNvSpPr/>
          <p:nvPr/>
        </p:nvSpPr>
        <p:spPr>
          <a:xfrm>
            <a:off x="7517056" y="949834"/>
            <a:ext cx="1692000" cy="1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23D42-F374-040C-A11C-2C12C2A97D4A}"/>
              </a:ext>
            </a:extLst>
          </p:cNvPr>
          <p:cNvSpPr/>
          <p:nvPr/>
        </p:nvSpPr>
        <p:spPr>
          <a:xfrm>
            <a:off x="5830789" y="949834"/>
            <a:ext cx="1692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Treatment response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2638A2-3F8A-9692-BBD0-03E603E49A7B}"/>
              </a:ext>
            </a:extLst>
          </p:cNvPr>
          <p:cNvCxnSpPr>
            <a:cxnSpLocks/>
          </p:cNvCxnSpPr>
          <p:nvPr/>
        </p:nvCxnSpPr>
        <p:spPr>
          <a:xfrm>
            <a:off x="4161795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25BB54-6C51-BD2C-E3A0-456E5804FDEB}"/>
              </a:ext>
            </a:extLst>
          </p:cNvPr>
          <p:cNvSpPr txBox="1"/>
          <p:nvPr/>
        </p:nvSpPr>
        <p:spPr>
          <a:xfrm>
            <a:off x="3360186" y="349362"/>
            <a:ext cx="160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Illness onset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70C056B-8E70-B4B9-022B-57F08837A73C}"/>
              </a:ext>
            </a:extLst>
          </p:cNvPr>
          <p:cNvCxnSpPr>
            <a:cxnSpLocks/>
          </p:cNvCxnSpPr>
          <p:nvPr/>
        </p:nvCxnSpPr>
        <p:spPr>
          <a:xfrm>
            <a:off x="725214" y="6284603"/>
            <a:ext cx="8483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A80B81-1783-DFE6-0137-89A448E5F006}"/>
              </a:ext>
            </a:extLst>
          </p:cNvPr>
          <p:cNvSpPr txBox="1"/>
          <p:nvPr/>
        </p:nvSpPr>
        <p:spPr>
          <a:xfrm>
            <a:off x="3475949" y="6284603"/>
            <a:ext cx="28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2D59CD-5D0E-6745-C6CA-92F41FD5DD45}"/>
              </a:ext>
            </a:extLst>
          </p:cNvPr>
          <p:cNvCxnSpPr>
            <a:cxnSpLocks/>
          </p:cNvCxnSpPr>
          <p:nvPr/>
        </p:nvCxnSpPr>
        <p:spPr>
          <a:xfrm>
            <a:off x="5826481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77960B-5585-2BD1-DCD1-202867250549}"/>
              </a:ext>
            </a:extLst>
          </p:cNvPr>
          <p:cNvSpPr txBox="1"/>
          <p:nvPr/>
        </p:nvSpPr>
        <p:spPr>
          <a:xfrm>
            <a:off x="4994137" y="349361"/>
            <a:ext cx="160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429083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4399FC-FD79-5003-6B5A-7AB60764DCD4}"/>
              </a:ext>
            </a:extLst>
          </p:cNvPr>
          <p:cNvSpPr/>
          <p:nvPr/>
        </p:nvSpPr>
        <p:spPr>
          <a:xfrm>
            <a:off x="806534" y="949836"/>
            <a:ext cx="1692000" cy="10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182CE-E932-40E5-7BE9-0D2301E94918}"/>
              </a:ext>
            </a:extLst>
          </p:cNvPr>
          <p:cNvSpPr/>
          <p:nvPr/>
        </p:nvSpPr>
        <p:spPr>
          <a:xfrm>
            <a:off x="2492801" y="949835"/>
            <a:ext cx="1692000" cy="10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Pre-symptomatic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08AC9-F0C2-86C6-E564-173317A73D94}"/>
              </a:ext>
            </a:extLst>
          </p:cNvPr>
          <p:cNvSpPr/>
          <p:nvPr/>
        </p:nvSpPr>
        <p:spPr>
          <a:xfrm>
            <a:off x="4161795" y="949835"/>
            <a:ext cx="1692000" cy="108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Symptomatic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45DE8-A68B-B660-8776-266830974318}"/>
              </a:ext>
            </a:extLst>
          </p:cNvPr>
          <p:cNvSpPr/>
          <p:nvPr/>
        </p:nvSpPr>
        <p:spPr>
          <a:xfrm>
            <a:off x="7517056" y="949834"/>
            <a:ext cx="1692000" cy="1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23D42-F374-040C-A11C-2C12C2A97D4A}"/>
              </a:ext>
            </a:extLst>
          </p:cNvPr>
          <p:cNvSpPr/>
          <p:nvPr/>
        </p:nvSpPr>
        <p:spPr>
          <a:xfrm>
            <a:off x="5830789" y="949834"/>
            <a:ext cx="1692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Treatment response</a:t>
            </a: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6B3625B8-8F23-0183-D928-C73222C9072A}"/>
              </a:ext>
            </a:extLst>
          </p:cNvPr>
          <p:cNvSpPr/>
          <p:nvPr/>
        </p:nvSpPr>
        <p:spPr>
          <a:xfrm>
            <a:off x="806533" y="2238857"/>
            <a:ext cx="3255751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2638A2-3F8A-9692-BBD0-03E603E49A7B}"/>
              </a:ext>
            </a:extLst>
          </p:cNvPr>
          <p:cNvCxnSpPr>
            <a:cxnSpLocks/>
          </p:cNvCxnSpPr>
          <p:nvPr/>
        </p:nvCxnSpPr>
        <p:spPr>
          <a:xfrm>
            <a:off x="4161795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A59320-F45B-2793-70D4-0BCEAA8EF1F0}"/>
              </a:ext>
            </a:extLst>
          </p:cNvPr>
          <p:cNvCxnSpPr>
            <a:cxnSpLocks/>
          </p:cNvCxnSpPr>
          <p:nvPr/>
        </p:nvCxnSpPr>
        <p:spPr>
          <a:xfrm>
            <a:off x="5826481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25BB54-6C51-BD2C-E3A0-456E5804FDEB}"/>
              </a:ext>
            </a:extLst>
          </p:cNvPr>
          <p:cNvSpPr txBox="1"/>
          <p:nvPr/>
        </p:nvSpPr>
        <p:spPr>
          <a:xfrm>
            <a:off x="3360186" y="349362"/>
            <a:ext cx="160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Illness onset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361DCE-57EE-A03A-498B-E79E240D86E7}"/>
              </a:ext>
            </a:extLst>
          </p:cNvPr>
          <p:cNvSpPr txBox="1"/>
          <p:nvPr/>
        </p:nvSpPr>
        <p:spPr>
          <a:xfrm>
            <a:off x="4994137" y="349361"/>
            <a:ext cx="160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Treatment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D13ED-40CD-A91E-48B5-424A43D31A6E}"/>
              </a:ext>
            </a:extLst>
          </p:cNvPr>
          <p:cNvSpPr txBox="1"/>
          <p:nvPr/>
        </p:nvSpPr>
        <p:spPr>
          <a:xfrm>
            <a:off x="1340911" y="3064066"/>
            <a:ext cx="2186994" cy="830997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Enhanced monitoring</a:t>
            </a:r>
          </a:p>
          <a:p>
            <a:r>
              <a:rPr lang="en-US" sz="1600" dirty="0"/>
              <a:t>Prophylaxis</a:t>
            </a:r>
          </a:p>
          <a:p>
            <a:r>
              <a:rPr lang="en-US" sz="1600" dirty="0"/>
              <a:t>Pre-emptive treatment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488714-D15B-38C2-AD43-602674D76D04}"/>
              </a:ext>
            </a:extLst>
          </p:cNvPr>
          <p:cNvCxnSpPr>
            <a:cxnSpLocks/>
          </p:cNvCxnSpPr>
          <p:nvPr/>
        </p:nvCxnSpPr>
        <p:spPr>
          <a:xfrm>
            <a:off x="725214" y="6284603"/>
            <a:ext cx="8483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988AD3-8E36-9B3D-ACC7-EC2755027B34}"/>
              </a:ext>
            </a:extLst>
          </p:cNvPr>
          <p:cNvSpPr txBox="1"/>
          <p:nvPr/>
        </p:nvSpPr>
        <p:spPr>
          <a:xfrm>
            <a:off x="3475949" y="6284603"/>
            <a:ext cx="28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88178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4399FC-FD79-5003-6B5A-7AB60764DCD4}"/>
              </a:ext>
            </a:extLst>
          </p:cNvPr>
          <p:cNvSpPr/>
          <p:nvPr/>
        </p:nvSpPr>
        <p:spPr>
          <a:xfrm>
            <a:off x="806534" y="949836"/>
            <a:ext cx="1692000" cy="10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182CE-E932-40E5-7BE9-0D2301E94918}"/>
              </a:ext>
            </a:extLst>
          </p:cNvPr>
          <p:cNvSpPr/>
          <p:nvPr/>
        </p:nvSpPr>
        <p:spPr>
          <a:xfrm>
            <a:off x="2492801" y="949835"/>
            <a:ext cx="1692000" cy="10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Pre-symptomatic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08AC9-F0C2-86C6-E564-173317A73D94}"/>
              </a:ext>
            </a:extLst>
          </p:cNvPr>
          <p:cNvSpPr/>
          <p:nvPr/>
        </p:nvSpPr>
        <p:spPr>
          <a:xfrm>
            <a:off x="4161795" y="949835"/>
            <a:ext cx="1692000" cy="108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Symptomatic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45DE8-A68B-B660-8776-266830974318}"/>
              </a:ext>
            </a:extLst>
          </p:cNvPr>
          <p:cNvSpPr/>
          <p:nvPr/>
        </p:nvSpPr>
        <p:spPr>
          <a:xfrm>
            <a:off x="7517056" y="949834"/>
            <a:ext cx="1692000" cy="1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23D42-F374-040C-A11C-2C12C2A97D4A}"/>
              </a:ext>
            </a:extLst>
          </p:cNvPr>
          <p:cNvSpPr/>
          <p:nvPr/>
        </p:nvSpPr>
        <p:spPr>
          <a:xfrm>
            <a:off x="5830789" y="949834"/>
            <a:ext cx="1692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Treatment response</a:t>
            </a: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6B3625B8-8F23-0183-D928-C73222C9072A}"/>
              </a:ext>
            </a:extLst>
          </p:cNvPr>
          <p:cNvSpPr/>
          <p:nvPr/>
        </p:nvSpPr>
        <p:spPr>
          <a:xfrm>
            <a:off x="806533" y="2238857"/>
            <a:ext cx="3255751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</a:t>
            </a:r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B8F658DF-247A-46D1-1787-EBA67A28871D}"/>
              </a:ext>
            </a:extLst>
          </p:cNvPr>
          <p:cNvSpPr/>
          <p:nvPr/>
        </p:nvSpPr>
        <p:spPr>
          <a:xfrm>
            <a:off x="2492808" y="2802621"/>
            <a:ext cx="3255751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Early warning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2638A2-3F8A-9692-BBD0-03E603E49A7B}"/>
              </a:ext>
            </a:extLst>
          </p:cNvPr>
          <p:cNvCxnSpPr>
            <a:cxnSpLocks/>
          </p:cNvCxnSpPr>
          <p:nvPr/>
        </p:nvCxnSpPr>
        <p:spPr>
          <a:xfrm>
            <a:off x="4161795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A59320-F45B-2793-70D4-0BCEAA8EF1F0}"/>
              </a:ext>
            </a:extLst>
          </p:cNvPr>
          <p:cNvCxnSpPr>
            <a:cxnSpLocks/>
          </p:cNvCxnSpPr>
          <p:nvPr/>
        </p:nvCxnSpPr>
        <p:spPr>
          <a:xfrm>
            <a:off x="5826481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25BB54-6C51-BD2C-E3A0-456E5804FDEB}"/>
              </a:ext>
            </a:extLst>
          </p:cNvPr>
          <p:cNvSpPr txBox="1"/>
          <p:nvPr/>
        </p:nvSpPr>
        <p:spPr>
          <a:xfrm>
            <a:off x="3360186" y="349362"/>
            <a:ext cx="160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Illness onset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361DCE-57EE-A03A-498B-E79E240D86E7}"/>
              </a:ext>
            </a:extLst>
          </p:cNvPr>
          <p:cNvSpPr txBox="1"/>
          <p:nvPr/>
        </p:nvSpPr>
        <p:spPr>
          <a:xfrm>
            <a:off x="4994137" y="349361"/>
            <a:ext cx="160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Treatment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030E32-1921-54C8-9D4E-A10BA73A74B1}"/>
              </a:ext>
            </a:extLst>
          </p:cNvPr>
          <p:cNvSpPr txBox="1"/>
          <p:nvPr/>
        </p:nvSpPr>
        <p:spPr>
          <a:xfrm>
            <a:off x="3309303" y="3508805"/>
            <a:ext cx="1704983" cy="584775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Early treatment</a:t>
            </a:r>
          </a:p>
          <a:p>
            <a:r>
              <a:rPr lang="en-US" sz="1600" dirty="0"/>
              <a:t>Prognostication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CD5922A-5FB9-D1FB-DD0D-EE62F8495DE8}"/>
              </a:ext>
            </a:extLst>
          </p:cNvPr>
          <p:cNvCxnSpPr>
            <a:cxnSpLocks/>
          </p:cNvCxnSpPr>
          <p:nvPr/>
        </p:nvCxnSpPr>
        <p:spPr>
          <a:xfrm>
            <a:off x="725214" y="6284603"/>
            <a:ext cx="8483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D4E5F8-C57C-8C6A-9C4E-4B2336986516}"/>
              </a:ext>
            </a:extLst>
          </p:cNvPr>
          <p:cNvSpPr txBox="1"/>
          <p:nvPr/>
        </p:nvSpPr>
        <p:spPr>
          <a:xfrm>
            <a:off x="3475949" y="6284603"/>
            <a:ext cx="28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14084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4399FC-FD79-5003-6B5A-7AB60764DCD4}"/>
              </a:ext>
            </a:extLst>
          </p:cNvPr>
          <p:cNvSpPr/>
          <p:nvPr/>
        </p:nvSpPr>
        <p:spPr>
          <a:xfrm>
            <a:off x="806534" y="949836"/>
            <a:ext cx="1692000" cy="10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182CE-E932-40E5-7BE9-0D2301E94918}"/>
              </a:ext>
            </a:extLst>
          </p:cNvPr>
          <p:cNvSpPr/>
          <p:nvPr/>
        </p:nvSpPr>
        <p:spPr>
          <a:xfrm>
            <a:off x="2492801" y="949835"/>
            <a:ext cx="1692000" cy="10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Pre-symptomatic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08AC9-F0C2-86C6-E564-173317A73D94}"/>
              </a:ext>
            </a:extLst>
          </p:cNvPr>
          <p:cNvSpPr/>
          <p:nvPr/>
        </p:nvSpPr>
        <p:spPr>
          <a:xfrm>
            <a:off x="4161795" y="949835"/>
            <a:ext cx="1692000" cy="108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Symptomatic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45DE8-A68B-B660-8776-266830974318}"/>
              </a:ext>
            </a:extLst>
          </p:cNvPr>
          <p:cNvSpPr/>
          <p:nvPr/>
        </p:nvSpPr>
        <p:spPr>
          <a:xfrm>
            <a:off x="7517056" y="949834"/>
            <a:ext cx="1692000" cy="1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23D42-F374-040C-A11C-2C12C2A97D4A}"/>
              </a:ext>
            </a:extLst>
          </p:cNvPr>
          <p:cNvSpPr/>
          <p:nvPr/>
        </p:nvSpPr>
        <p:spPr>
          <a:xfrm>
            <a:off x="5830789" y="949834"/>
            <a:ext cx="1692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Treatment response</a:t>
            </a: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6B3625B8-8F23-0183-D928-C73222C9072A}"/>
              </a:ext>
            </a:extLst>
          </p:cNvPr>
          <p:cNvSpPr/>
          <p:nvPr/>
        </p:nvSpPr>
        <p:spPr>
          <a:xfrm>
            <a:off x="806533" y="2238857"/>
            <a:ext cx="3255751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</a:t>
            </a:r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B8F658DF-247A-46D1-1787-EBA67A28871D}"/>
              </a:ext>
            </a:extLst>
          </p:cNvPr>
          <p:cNvSpPr/>
          <p:nvPr/>
        </p:nvSpPr>
        <p:spPr>
          <a:xfrm>
            <a:off x="2492808" y="2802621"/>
            <a:ext cx="3255751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Early warning</a:t>
            </a:r>
          </a:p>
        </p:txBody>
      </p: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65A7D8D4-300E-D39A-F80B-87F276C40FB0}"/>
              </a:ext>
            </a:extLst>
          </p:cNvPr>
          <p:cNvSpPr/>
          <p:nvPr/>
        </p:nvSpPr>
        <p:spPr>
          <a:xfrm>
            <a:off x="4161802" y="3366385"/>
            <a:ext cx="1704618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Detection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2638A2-3F8A-9692-BBD0-03E603E49A7B}"/>
              </a:ext>
            </a:extLst>
          </p:cNvPr>
          <p:cNvCxnSpPr>
            <a:cxnSpLocks/>
          </p:cNvCxnSpPr>
          <p:nvPr/>
        </p:nvCxnSpPr>
        <p:spPr>
          <a:xfrm>
            <a:off x="4161795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A59320-F45B-2793-70D4-0BCEAA8EF1F0}"/>
              </a:ext>
            </a:extLst>
          </p:cNvPr>
          <p:cNvCxnSpPr>
            <a:cxnSpLocks/>
          </p:cNvCxnSpPr>
          <p:nvPr/>
        </p:nvCxnSpPr>
        <p:spPr>
          <a:xfrm>
            <a:off x="5826481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25BB54-6C51-BD2C-E3A0-456E5804FDEB}"/>
              </a:ext>
            </a:extLst>
          </p:cNvPr>
          <p:cNvSpPr txBox="1"/>
          <p:nvPr/>
        </p:nvSpPr>
        <p:spPr>
          <a:xfrm>
            <a:off x="3360186" y="349362"/>
            <a:ext cx="160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Illness onset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361DCE-57EE-A03A-498B-E79E240D86E7}"/>
              </a:ext>
            </a:extLst>
          </p:cNvPr>
          <p:cNvSpPr txBox="1"/>
          <p:nvPr/>
        </p:nvSpPr>
        <p:spPr>
          <a:xfrm>
            <a:off x="4994137" y="349361"/>
            <a:ext cx="160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Treatment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0F8FB-1827-902D-67DE-A64F966AAF24}"/>
              </a:ext>
            </a:extLst>
          </p:cNvPr>
          <p:cNvSpPr txBox="1"/>
          <p:nvPr/>
        </p:nvSpPr>
        <p:spPr>
          <a:xfrm>
            <a:off x="4279669" y="4201525"/>
            <a:ext cx="2880257" cy="1077218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Early treatment</a:t>
            </a:r>
          </a:p>
          <a:p>
            <a:r>
              <a:rPr lang="en-US" sz="1600" dirty="0"/>
              <a:t>Clinical decision support systems</a:t>
            </a:r>
          </a:p>
          <a:p>
            <a:r>
              <a:rPr lang="en-US" sz="1600" dirty="0"/>
              <a:t>Early specialist input</a:t>
            </a:r>
          </a:p>
          <a:p>
            <a:r>
              <a:rPr lang="en-US" sz="1600" dirty="0"/>
              <a:t>Recruitment to clinical trials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66BFF5-3283-73CC-E979-28DFD39567F2}"/>
              </a:ext>
            </a:extLst>
          </p:cNvPr>
          <p:cNvCxnSpPr>
            <a:cxnSpLocks/>
          </p:cNvCxnSpPr>
          <p:nvPr/>
        </p:nvCxnSpPr>
        <p:spPr>
          <a:xfrm>
            <a:off x="725214" y="6284603"/>
            <a:ext cx="8483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9A7A98-C8B8-27B1-87BE-2B02CAEFCD62}"/>
              </a:ext>
            </a:extLst>
          </p:cNvPr>
          <p:cNvSpPr txBox="1"/>
          <p:nvPr/>
        </p:nvSpPr>
        <p:spPr>
          <a:xfrm>
            <a:off x="3475949" y="6284603"/>
            <a:ext cx="28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7738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4399FC-FD79-5003-6B5A-7AB60764DCD4}"/>
              </a:ext>
            </a:extLst>
          </p:cNvPr>
          <p:cNvSpPr/>
          <p:nvPr/>
        </p:nvSpPr>
        <p:spPr>
          <a:xfrm>
            <a:off x="806534" y="949836"/>
            <a:ext cx="1692000" cy="10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182CE-E932-40E5-7BE9-0D2301E94918}"/>
              </a:ext>
            </a:extLst>
          </p:cNvPr>
          <p:cNvSpPr/>
          <p:nvPr/>
        </p:nvSpPr>
        <p:spPr>
          <a:xfrm>
            <a:off x="2492801" y="949835"/>
            <a:ext cx="1692000" cy="10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Pre-symptomatic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08AC9-F0C2-86C6-E564-173317A73D94}"/>
              </a:ext>
            </a:extLst>
          </p:cNvPr>
          <p:cNvSpPr/>
          <p:nvPr/>
        </p:nvSpPr>
        <p:spPr>
          <a:xfrm>
            <a:off x="4161795" y="949835"/>
            <a:ext cx="1692000" cy="108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Symptomatic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45DE8-A68B-B660-8776-266830974318}"/>
              </a:ext>
            </a:extLst>
          </p:cNvPr>
          <p:cNvSpPr/>
          <p:nvPr/>
        </p:nvSpPr>
        <p:spPr>
          <a:xfrm>
            <a:off x="7517056" y="949834"/>
            <a:ext cx="1692000" cy="1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23D42-F374-040C-A11C-2C12C2A97D4A}"/>
              </a:ext>
            </a:extLst>
          </p:cNvPr>
          <p:cNvSpPr/>
          <p:nvPr/>
        </p:nvSpPr>
        <p:spPr>
          <a:xfrm>
            <a:off x="5830789" y="949834"/>
            <a:ext cx="1692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Treatment response</a:t>
            </a: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6B3625B8-8F23-0183-D928-C73222C9072A}"/>
              </a:ext>
            </a:extLst>
          </p:cNvPr>
          <p:cNvSpPr/>
          <p:nvPr/>
        </p:nvSpPr>
        <p:spPr>
          <a:xfrm>
            <a:off x="806533" y="2238857"/>
            <a:ext cx="3255751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</a:t>
            </a:r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B8F658DF-247A-46D1-1787-EBA67A28871D}"/>
              </a:ext>
            </a:extLst>
          </p:cNvPr>
          <p:cNvSpPr/>
          <p:nvPr/>
        </p:nvSpPr>
        <p:spPr>
          <a:xfrm>
            <a:off x="2492808" y="2802621"/>
            <a:ext cx="3255751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Early warning</a:t>
            </a:r>
          </a:p>
        </p:txBody>
      </p: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65A7D8D4-300E-D39A-F80B-87F276C40FB0}"/>
              </a:ext>
            </a:extLst>
          </p:cNvPr>
          <p:cNvSpPr/>
          <p:nvPr/>
        </p:nvSpPr>
        <p:spPr>
          <a:xfrm>
            <a:off x="4161802" y="3366385"/>
            <a:ext cx="1704618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Detection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02B41BAD-B700-2F68-B667-6928E9C52593}"/>
              </a:ext>
            </a:extLst>
          </p:cNvPr>
          <p:cNvSpPr/>
          <p:nvPr/>
        </p:nvSpPr>
        <p:spPr>
          <a:xfrm>
            <a:off x="4161803" y="3939202"/>
            <a:ext cx="3255750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Refinement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2638A2-3F8A-9692-BBD0-03E603E49A7B}"/>
              </a:ext>
            </a:extLst>
          </p:cNvPr>
          <p:cNvCxnSpPr>
            <a:cxnSpLocks/>
          </p:cNvCxnSpPr>
          <p:nvPr/>
        </p:nvCxnSpPr>
        <p:spPr>
          <a:xfrm>
            <a:off x="4161795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25BB54-6C51-BD2C-E3A0-456E5804FDEB}"/>
              </a:ext>
            </a:extLst>
          </p:cNvPr>
          <p:cNvSpPr txBox="1"/>
          <p:nvPr/>
        </p:nvSpPr>
        <p:spPr>
          <a:xfrm>
            <a:off x="3360186" y="349362"/>
            <a:ext cx="160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Illness onset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5196C-E482-39B7-9438-839B8BF3E13E}"/>
              </a:ext>
            </a:extLst>
          </p:cNvPr>
          <p:cNvSpPr txBox="1"/>
          <p:nvPr/>
        </p:nvSpPr>
        <p:spPr>
          <a:xfrm>
            <a:off x="4308430" y="4702935"/>
            <a:ext cx="2880257" cy="830997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Clinical decision support systems</a:t>
            </a:r>
          </a:p>
          <a:p>
            <a:r>
              <a:rPr lang="en-US" sz="1600" dirty="0"/>
              <a:t>Early treatment escalation or de-escalation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816D43-E12D-1339-6102-9C13D3505336}"/>
              </a:ext>
            </a:extLst>
          </p:cNvPr>
          <p:cNvCxnSpPr>
            <a:cxnSpLocks/>
          </p:cNvCxnSpPr>
          <p:nvPr/>
        </p:nvCxnSpPr>
        <p:spPr>
          <a:xfrm>
            <a:off x="725214" y="6284603"/>
            <a:ext cx="8483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2D0CFC-4DB8-2554-DB3E-84238BF59FDE}"/>
              </a:ext>
            </a:extLst>
          </p:cNvPr>
          <p:cNvSpPr txBox="1"/>
          <p:nvPr/>
        </p:nvSpPr>
        <p:spPr>
          <a:xfrm>
            <a:off x="3475949" y="6284603"/>
            <a:ext cx="28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3AC763-9581-C1BD-D1A1-1A745DA49BAE}"/>
              </a:ext>
            </a:extLst>
          </p:cNvPr>
          <p:cNvCxnSpPr>
            <a:cxnSpLocks/>
          </p:cNvCxnSpPr>
          <p:nvPr/>
        </p:nvCxnSpPr>
        <p:spPr>
          <a:xfrm>
            <a:off x="5826481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E30F7F-E170-BF80-BEC7-82C1BF2535E7}"/>
              </a:ext>
            </a:extLst>
          </p:cNvPr>
          <p:cNvSpPr txBox="1"/>
          <p:nvPr/>
        </p:nvSpPr>
        <p:spPr>
          <a:xfrm>
            <a:off x="5224282" y="349362"/>
            <a:ext cx="122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712772-5B73-D348-3A5A-9B34C36D1801}"/>
              </a:ext>
            </a:extLst>
          </p:cNvPr>
          <p:cNvCxnSpPr>
            <a:cxnSpLocks/>
          </p:cNvCxnSpPr>
          <p:nvPr/>
        </p:nvCxnSpPr>
        <p:spPr>
          <a:xfrm>
            <a:off x="6614986" y="633073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BEF4AF-0404-4DAB-E2DE-36E38C269179}"/>
              </a:ext>
            </a:extLst>
          </p:cNvPr>
          <p:cNvSpPr txBox="1"/>
          <p:nvPr/>
        </p:nvSpPr>
        <p:spPr>
          <a:xfrm>
            <a:off x="5999685" y="352677"/>
            <a:ext cx="122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Refinement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315BB6-4F3A-728F-C02E-1A65EDA793FA}"/>
              </a:ext>
            </a:extLst>
          </p:cNvPr>
          <p:cNvCxnSpPr>
            <a:cxnSpLocks/>
          </p:cNvCxnSpPr>
          <p:nvPr/>
        </p:nvCxnSpPr>
        <p:spPr>
          <a:xfrm>
            <a:off x="7491166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AD1CCE-82F8-AB77-E9E4-41AC50AD315F}"/>
              </a:ext>
            </a:extLst>
          </p:cNvPr>
          <p:cNvSpPr txBox="1"/>
          <p:nvPr/>
        </p:nvSpPr>
        <p:spPr>
          <a:xfrm>
            <a:off x="6875865" y="349362"/>
            <a:ext cx="122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9D2D6C-60FD-57D5-A9FD-240715B12324}"/>
              </a:ext>
            </a:extLst>
          </p:cNvPr>
          <p:cNvSpPr txBox="1"/>
          <p:nvPr/>
        </p:nvSpPr>
        <p:spPr>
          <a:xfrm>
            <a:off x="5999685" y="74196"/>
            <a:ext cx="122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108087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4399FC-FD79-5003-6B5A-7AB60764DCD4}"/>
              </a:ext>
            </a:extLst>
          </p:cNvPr>
          <p:cNvSpPr/>
          <p:nvPr/>
        </p:nvSpPr>
        <p:spPr>
          <a:xfrm>
            <a:off x="806534" y="949836"/>
            <a:ext cx="1692000" cy="108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182CE-E932-40E5-7BE9-0D2301E94918}"/>
              </a:ext>
            </a:extLst>
          </p:cNvPr>
          <p:cNvSpPr/>
          <p:nvPr/>
        </p:nvSpPr>
        <p:spPr>
          <a:xfrm>
            <a:off x="2492801" y="949835"/>
            <a:ext cx="1692000" cy="108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Pre-symptomatic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08AC9-F0C2-86C6-E564-173317A73D94}"/>
              </a:ext>
            </a:extLst>
          </p:cNvPr>
          <p:cNvSpPr/>
          <p:nvPr/>
        </p:nvSpPr>
        <p:spPr>
          <a:xfrm>
            <a:off x="4161795" y="949835"/>
            <a:ext cx="1692000" cy="108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Symptomatic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45DE8-A68B-B660-8776-266830974318}"/>
              </a:ext>
            </a:extLst>
          </p:cNvPr>
          <p:cNvSpPr/>
          <p:nvPr/>
        </p:nvSpPr>
        <p:spPr>
          <a:xfrm>
            <a:off x="7517056" y="949834"/>
            <a:ext cx="1692000" cy="108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23D42-F374-040C-A11C-2C12C2A97D4A}"/>
              </a:ext>
            </a:extLst>
          </p:cNvPr>
          <p:cNvSpPr/>
          <p:nvPr/>
        </p:nvSpPr>
        <p:spPr>
          <a:xfrm>
            <a:off x="5830789" y="949834"/>
            <a:ext cx="1692000" cy="108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Treatment response</a:t>
            </a: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6B3625B8-8F23-0183-D928-C73222C9072A}"/>
              </a:ext>
            </a:extLst>
          </p:cNvPr>
          <p:cNvSpPr/>
          <p:nvPr/>
        </p:nvSpPr>
        <p:spPr>
          <a:xfrm>
            <a:off x="806533" y="2238857"/>
            <a:ext cx="3255751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</a:t>
            </a:r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B8F658DF-247A-46D1-1787-EBA67A28871D}"/>
              </a:ext>
            </a:extLst>
          </p:cNvPr>
          <p:cNvSpPr/>
          <p:nvPr/>
        </p:nvSpPr>
        <p:spPr>
          <a:xfrm>
            <a:off x="2492808" y="2802621"/>
            <a:ext cx="3255751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Early warning</a:t>
            </a:r>
          </a:p>
        </p:txBody>
      </p: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65A7D8D4-300E-D39A-F80B-87F276C40FB0}"/>
              </a:ext>
            </a:extLst>
          </p:cNvPr>
          <p:cNvSpPr/>
          <p:nvPr/>
        </p:nvSpPr>
        <p:spPr>
          <a:xfrm>
            <a:off x="4161802" y="3366385"/>
            <a:ext cx="1704618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Detection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02B41BAD-B700-2F68-B667-6928E9C52593}"/>
              </a:ext>
            </a:extLst>
          </p:cNvPr>
          <p:cNvSpPr/>
          <p:nvPr/>
        </p:nvSpPr>
        <p:spPr>
          <a:xfrm>
            <a:off x="4161803" y="3939202"/>
            <a:ext cx="3255750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Refinement</a:t>
            </a:r>
          </a:p>
        </p:txBody>
      </p: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7CB2A196-8FD3-AC24-8F2D-ED030E29975C}"/>
              </a:ext>
            </a:extLst>
          </p:cNvPr>
          <p:cNvSpPr/>
          <p:nvPr/>
        </p:nvSpPr>
        <p:spPr>
          <a:xfrm>
            <a:off x="4161802" y="4571914"/>
            <a:ext cx="5047254" cy="563764"/>
          </a:xfrm>
          <a:prstGeom prst="leftRightArrow">
            <a:avLst>
              <a:gd name="adj1" fmla="val 64417"/>
              <a:gd name="adj2" fmla="val 752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Confirmation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2638A2-3F8A-9692-BBD0-03E603E49A7B}"/>
              </a:ext>
            </a:extLst>
          </p:cNvPr>
          <p:cNvCxnSpPr>
            <a:cxnSpLocks/>
          </p:cNvCxnSpPr>
          <p:nvPr/>
        </p:nvCxnSpPr>
        <p:spPr>
          <a:xfrm>
            <a:off x="4161795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25BB54-6C51-BD2C-E3A0-456E5804FDEB}"/>
              </a:ext>
            </a:extLst>
          </p:cNvPr>
          <p:cNvSpPr txBox="1"/>
          <p:nvPr/>
        </p:nvSpPr>
        <p:spPr>
          <a:xfrm>
            <a:off x="3360186" y="349362"/>
            <a:ext cx="160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Illness onset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DBA51-8FEE-2D9A-7968-78BCFFF1CA1D}"/>
              </a:ext>
            </a:extLst>
          </p:cNvPr>
          <p:cNvSpPr txBox="1"/>
          <p:nvPr/>
        </p:nvSpPr>
        <p:spPr>
          <a:xfrm>
            <a:off x="5696511" y="5286584"/>
            <a:ext cx="1960556" cy="830997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Surveillance</a:t>
            </a:r>
          </a:p>
          <a:p>
            <a:r>
              <a:rPr lang="en-US" sz="1600" dirty="0"/>
              <a:t>Outbreak detection</a:t>
            </a:r>
          </a:p>
          <a:p>
            <a:r>
              <a:rPr lang="en-US" sz="1600" dirty="0"/>
              <a:t>Service planning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B3A234-C158-1C50-600D-8A174C84DA49}"/>
              </a:ext>
            </a:extLst>
          </p:cNvPr>
          <p:cNvCxnSpPr>
            <a:cxnSpLocks/>
          </p:cNvCxnSpPr>
          <p:nvPr/>
        </p:nvCxnSpPr>
        <p:spPr>
          <a:xfrm>
            <a:off x="725214" y="6284603"/>
            <a:ext cx="8483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EA0D89-350C-7357-B6D9-B17CC2B1F237}"/>
              </a:ext>
            </a:extLst>
          </p:cNvPr>
          <p:cNvSpPr txBox="1"/>
          <p:nvPr/>
        </p:nvSpPr>
        <p:spPr>
          <a:xfrm>
            <a:off x="3475949" y="6284603"/>
            <a:ext cx="28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34B471-4B9A-0B9A-15BF-1BDD74AA8F1E}"/>
              </a:ext>
            </a:extLst>
          </p:cNvPr>
          <p:cNvCxnSpPr>
            <a:cxnSpLocks/>
          </p:cNvCxnSpPr>
          <p:nvPr/>
        </p:nvCxnSpPr>
        <p:spPr>
          <a:xfrm>
            <a:off x="5826481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2A3A59-480A-7C20-1C01-028253C99888}"/>
              </a:ext>
            </a:extLst>
          </p:cNvPr>
          <p:cNvSpPr txBox="1"/>
          <p:nvPr/>
        </p:nvSpPr>
        <p:spPr>
          <a:xfrm>
            <a:off x="5224282" y="349362"/>
            <a:ext cx="122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Start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9761C-D0E9-48F5-9A0E-72B9665F46FC}"/>
              </a:ext>
            </a:extLst>
          </p:cNvPr>
          <p:cNvCxnSpPr>
            <a:cxnSpLocks/>
          </p:cNvCxnSpPr>
          <p:nvPr/>
        </p:nvCxnSpPr>
        <p:spPr>
          <a:xfrm>
            <a:off x="6614986" y="633073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88291D-DBBC-CD0E-47DA-DC901AD589E0}"/>
              </a:ext>
            </a:extLst>
          </p:cNvPr>
          <p:cNvSpPr txBox="1"/>
          <p:nvPr/>
        </p:nvSpPr>
        <p:spPr>
          <a:xfrm>
            <a:off x="5999685" y="352677"/>
            <a:ext cx="122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Refinement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2A50D9-D4FB-54D6-325D-CCC88019998A}"/>
              </a:ext>
            </a:extLst>
          </p:cNvPr>
          <p:cNvCxnSpPr>
            <a:cxnSpLocks/>
          </p:cNvCxnSpPr>
          <p:nvPr/>
        </p:nvCxnSpPr>
        <p:spPr>
          <a:xfrm>
            <a:off x="7491166" y="629758"/>
            <a:ext cx="0" cy="320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C77937-3980-BAD8-B64F-17CD21F3133C}"/>
              </a:ext>
            </a:extLst>
          </p:cNvPr>
          <p:cNvSpPr txBox="1"/>
          <p:nvPr/>
        </p:nvSpPr>
        <p:spPr>
          <a:xfrm>
            <a:off x="6875865" y="349362"/>
            <a:ext cx="122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FAE4EB-83CF-55E2-772F-4753AA0A4FED}"/>
              </a:ext>
            </a:extLst>
          </p:cNvPr>
          <p:cNvSpPr txBox="1"/>
          <p:nvPr/>
        </p:nvSpPr>
        <p:spPr>
          <a:xfrm>
            <a:off x="5999685" y="74196"/>
            <a:ext cx="122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3880282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F701-62ED-EA18-393E-E6CFFB89D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08650"/>
            <a:ext cx="8543925" cy="1325563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accent1"/>
                </a:solidFill>
              </a:rPr>
              <a:t>Applications of data-driven infection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B9AEE-53BF-5F99-5ABA-4C780E506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04693"/>
            <a:ext cx="8543925" cy="52299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Pre-treatment initiation applications </a:t>
            </a:r>
          </a:p>
          <a:p>
            <a:r>
              <a:rPr lang="en-GB" dirty="0"/>
              <a:t>Prediction of serious bacterial infection</a:t>
            </a:r>
          </a:p>
          <a:p>
            <a:r>
              <a:rPr lang="en-GB" dirty="0"/>
              <a:t>Prediction/Early detection of deterioration e.g. sepsis or septic shock</a:t>
            </a:r>
          </a:p>
          <a:p>
            <a:pPr>
              <a:spcAft>
                <a:spcPts val="1200"/>
              </a:spcAft>
            </a:pPr>
            <a:r>
              <a:rPr lang="en-GB" dirty="0"/>
              <a:t>Early detection of serious bacterial infection</a:t>
            </a:r>
          </a:p>
          <a:p>
            <a:pPr marL="0" indent="0">
              <a:buNone/>
            </a:pPr>
            <a:r>
              <a:rPr lang="en-GB" b="1" dirty="0"/>
              <a:t>Post-treatment initiation applications</a:t>
            </a:r>
          </a:p>
          <a:p>
            <a:r>
              <a:rPr lang="en-GB" dirty="0"/>
              <a:t>Early rationalisation of antibiotics</a:t>
            </a:r>
          </a:p>
          <a:p>
            <a:r>
              <a:rPr lang="en-GB" dirty="0"/>
              <a:t>Early specialist input </a:t>
            </a:r>
          </a:p>
          <a:p>
            <a:pPr>
              <a:spcAft>
                <a:spcPts val="1200"/>
              </a:spcAft>
            </a:pPr>
            <a:r>
              <a:rPr lang="en-GB" dirty="0"/>
              <a:t>Recruitment to clinical trials</a:t>
            </a:r>
          </a:p>
          <a:p>
            <a:pPr marL="0" indent="0">
              <a:buNone/>
            </a:pPr>
            <a:r>
              <a:rPr lang="en-GB" b="1" dirty="0"/>
              <a:t>Delayed applications</a:t>
            </a:r>
          </a:p>
          <a:p>
            <a:r>
              <a:rPr lang="en-GB" dirty="0"/>
              <a:t>Surveillance and cluster detection</a:t>
            </a:r>
          </a:p>
          <a:p>
            <a:r>
              <a:rPr lang="en-GB" dirty="0"/>
              <a:t>Service monitoring and evaluation</a:t>
            </a:r>
          </a:p>
          <a:p>
            <a:r>
              <a:rPr lang="en-GB" dirty="0"/>
              <a:t>Learning health system  </a:t>
            </a:r>
          </a:p>
        </p:txBody>
      </p:sp>
    </p:spTree>
    <p:extLst>
      <p:ext uri="{BB962C8B-B14F-4D97-AF65-F5344CB8AC3E}">
        <p14:creationId xmlns:p14="http://schemas.microsoft.com/office/powerpoint/2010/main" val="6121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F39D-13E3-88D4-041B-64F86888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88962"/>
            <a:ext cx="8543925" cy="478800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No data – Sorry!</a:t>
            </a:r>
          </a:p>
          <a:p>
            <a:pPr marL="0" indent="0">
              <a:buNone/>
            </a:pPr>
            <a:r>
              <a:rPr lang="en-GB" dirty="0"/>
              <a:t>Background</a:t>
            </a:r>
          </a:p>
          <a:p>
            <a:pPr marL="0" indent="0">
              <a:buNone/>
            </a:pPr>
            <a:r>
              <a:rPr lang="en-GB" dirty="0"/>
              <a:t>Current applications of data-driven diagnosis for sepsis/serious bacterial infection (SBI)</a:t>
            </a:r>
          </a:p>
          <a:p>
            <a:pPr marL="0" indent="0">
              <a:buNone/>
            </a:pPr>
            <a:r>
              <a:rPr lang="en-GB" dirty="0"/>
              <a:t>Defining SBI for ML model development</a:t>
            </a:r>
          </a:p>
          <a:p>
            <a:pPr marL="0" indent="0">
              <a:buNone/>
            </a:pPr>
            <a:r>
              <a:rPr lang="en-GB" dirty="0"/>
              <a:t>Planned study</a:t>
            </a:r>
          </a:p>
          <a:p>
            <a:pPr marL="0" indent="0">
              <a:buNone/>
            </a:pPr>
            <a:r>
              <a:rPr lang="en-GB" dirty="0"/>
              <a:t>Discussion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15E9C3-6122-86C5-CB1F-512D897ED22B}"/>
              </a:ext>
            </a:extLst>
          </p:cNvPr>
          <p:cNvSpPr txBox="1">
            <a:spLocks/>
          </p:cNvSpPr>
          <p:nvPr/>
        </p:nvSpPr>
        <p:spPr>
          <a:xfrm>
            <a:off x="681038" y="296426"/>
            <a:ext cx="9096138" cy="769221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0067A4"/>
                </a:solidFill>
                <a:latin typeface="+mj-lt"/>
              </a:rPr>
              <a:t>Outline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67A4"/>
              </a:solidFill>
              <a:effectLst/>
              <a:uLnTx/>
              <a:uFillTx/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5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44399FC-FD79-5003-6B5A-7AB60764DCD4}"/>
              </a:ext>
            </a:extLst>
          </p:cNvPr>
          <p:cNvSpPr/>
          <p:nvPr/>
        </p:nvSpPr>
        <p:spPr>
          <a:xfrm>
            <a:off x="806534" y="287228"/>
            <a:ext cx="1692000" cy="576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Well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182CE-E932-40E5-7BE9-0D2301E94918}"/>
              </a:ext>
            </a:extLst>
          </p:cNvPr>
          <p:cNvSpPr/>
          <p:nvPr/>
        </p:nvSpPr>
        <p:spPr>
          <a:xfrm>
            <a:off x="2492801" y="287227"/>
            <a:ext cx="1692000" cy="576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Pre-symptomatic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F08AC9-F0C2-86C6-E564-173317A73D94}"/>
              </a:ext>
            </a:extLst>
          </p:cNvPr>
          <p:cNvSpPr/>
          <p:nvPr/>
        </p:nvSpPr>
        <p:spPr>
          <a:xfrm>
            <a:off x="4161795" y="287227"/>
            <a:ext cx="1692000" cy="576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Symptomatic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45DE8-A68B-B660-8776-266830974318}"/>
              </a:ext>
            </a:extLst>
          </p:cNvPr>
          <p:cNvSpPr/>
          <p:nvPr/>
        </p:nvSpPr>
        <p:spPr>
          <a:xfrm>
            <a:off x="7517056" y="287226"/>
            <a:ext cx="1692000" cy="576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Outcome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323D42-F374-040C-A11C-2C12C2A97D4A}"/>
              </a:ext>
            </a:extLst>
          </p:cNvPr>
          <p:cNvSpPr/>
          <p:nvPr/>
        </p:nvSpPr>
        <p:spPr>
          <a:xfrm>
            <a:off x="5830789" y="287226"/>
            <a:ext cx="1692000" cy="576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Treatment 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39F9E-855E-FEC1-6218-61CA476678A7}"/>
              </a:ext>
            </a:extLst>
          </p:cNvPr>
          <p:cNvCxnSpPr>
            <a:cxnSpLocks/>
          </p:cNvCxnSpPr>
          <p:nvPr/>
        </p:nvCxnSpPr>
        <p:spPr>
          <a:xfrm>
            <a:off x="725214" y="6284603"/>
            <a:ext cx="8483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759BA5-0597-7F42-1BFB-7D63FB4BFEFF}"/>
              </a:ext>
            </a:extLst>
          </p:cNvPr>
          <p:cNvSpPr txBox="1"/>
          <p:nvPr/>
        </p:nvSpPr>
        <p:spPr>
          <a:xfrm>
            <a:off x="3475949" y="6284603"/>
            <a:ext cx="281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2D45FB1-146C-F076-9D29-A28A51D02EA1}"/>
              </a:ext>
            </a:extLst>
          </p:cNvPr>
          <p:cNvGrpSpPr/>
          <p:nvPr/>
        </p:nvGrpSpPr>
        <p:grpSpPr>
          <a:xfrm>
            <a:off x="4736688" y="1184534"/>
            <a:ext cx="432623" cy="3261972"/>
            <a:chOff x="4024825" y="1194930"/>
            <a:chExt cx="432623" cy="326197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E3D491-A6EE-81F5-5478-60316E4CDB87}"/>
                </a:ext>
              </a:extLst>
            </p:cNvPr>
            <p:cNvSpPr/>
            <p:nvPr/>
          </p:nvSpPr>
          <p:spPr>
            <a:xfrm>
              <a:off x="4024837" y="119493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514DCB-544B-D2BA-100D-2E5A5944D28E}"/>
                </a:ext>
              </a:extLst>
            </p:cNvPr>
            <p:cNvSpPr/>
            <p:nvPr/>
          </p:nvSpPr>
          <p:spPr>
            <a:xfrm>
              <a:off x="4024834" y="1851183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0DA03D-F4B9-5219-44D0-40F772339528}"/>
                </a:ext>
              </a:extLst>
            </p:cNvPr>
            <p:cNvSpPr/>
            <p:nvPr/>
          </p:nvSpPr>
          <p:spPr>
            <a:xfrm>
              <a:off x="4024834" y="168390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72E0A44-E493-E61F-BB01-97797F93C849}"/>
                </a:ext>
              </a:extLst>
            </p:cNvPr>
            <p:cNvSpPr/>
            <p:nvPr/>
          </p:nvSpPr>
          <p:spPr>
            <a:xfrm>
              <a:off x="4024835" y="1523048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59A099-A885-37C3-0930-55D4900C3279}"/>
                </a:ext>
              </a:extLst>
            </p:cNvPr>
            <p:cNvSpPr/>
            <p:nvPr/>
          </p:nvSpPr>
          <p:spPr>
            <a:xfrm>
              <a:off x="4024833" y="2014173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4A3343-ABF2-E253-2782-CD4F3A3DA006}"/>
                </a:ext>
              </a:extLst>
            </p:cNvPr>
            <p:cNvSpPr/>
            <p:nvPr/>
          </p:nvSpPr>
          <p:spPr>
            <a:xfrm>
              <a:off x="4024831" y="2663995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EBE86C-5FF8-5F49-9840-124E4F7B3B93}"/>
                </a:ext>
              </a:extLst>
            </p:cNvPr>
            <p:cNvSpPr/>
            <p:nvPr/>
          </p:nvSpPr>
          <p:spPr>
            <a:xfrm>
              <a:off x="4024832" y="2503143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DC8716-6DB9-FFCE-57FB-702A1776D9ED}"/>
                </a:ext>
              </a:extLst>
            </p:cNvPr>
            <p:cNvSpPr/>
            <p:nvPr/>
          </p:nvSpPr>
          <p:spPr>
            <a:xfrm>
              <a:off x="4024828" y="3313817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EC8D59-D299-B374-1F90-50295E626429}"/>
                </a:ext>
              </a:extLst>
            </p:cNvPr>
            <p:cNvSpPr/>
            <p:nvPr/>
          </p:nvSpPr>
          <p:spPr>
            <a:xfrm>
              <a:off x="4024829" y="3152965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1B8CDF6-306B-75A9-1E29-DFDAB70F6D55}"/>
                </a:ext>
              </a:extLst>
            </p:cNvPr>
            <p:cNvSpPr/>
            <p:nvPr/>
          </p:nvSpPr>
          <p:spPr>
            <a:xfrm>
              <a:off x="4024825" y="4293912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516C1E9-B8CA-10A6-12B2-0ED0C2DA9698}"/>
                </a:ext>
              </a:extLst>
            </p:cNvPr>
            <p:cNvSpPr/>
            <p:nvPr/>
          </p:nvSpPr>
          <p:spPr>
            <a:xfrm>
              <a:off x="4024826" y="413306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F9943F7-9501-A45B-F71E-D573276A9AB4}"/>
                </a:ext>
              </a:extLst>
            </p:cNvPr>
            <p:cNvSpPr/>
            <p:nvPr/>
          </p:nvSpPr>
          <p:spPr>
            <a:xfrm>
              <a:off x="4024826" y="3972208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37B7A0E-E7F0-F31C-3030-A48ECF83708E}"/>
              </a:ext>
            </a:extLst>
          </p:cNvPr>
          <p:cNvGrpSpPr/>
          <p:nvPr/>
        </p:nvGrpSpPr>
        <p:grpSpPr>
          <a:xfrm>
            <a:off x="6460477" y="1234529"/>
            <a:ext cx="432623" cy="3261972"/>
            <a:chOff x="7132671" y="1194930"/>
            <a:chExt cx="432623" cy="326197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35C3C5-399D-F37B-C761-4DB7A1057686}"/>
                </a:ext>
              </a:extLst>
            </p:cNvPr>
            <p:cNvSpPr/>
            <p:nvPr/>
          </p:nvSpPr>
          <p:spPr>
            <a:xfrm>
              <a:off x="7132683" y="119493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E86B123-C18A-6694-F480-1DDFB290260F}"/>
                </a:ext>
              </a:extLst>
            </p:cNvPr>
            <p:cNvSpPr/>
            <p:nvPr/>
          </p:nvSpPr>
          <p:spPr>
            <a:xfrm>
              <a:off x="7132681" y="1357920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1BB765B-9EE9-5A28-1BE9-A0CF2835C715}"/>
                </a:ext>
              </a:extLst>
            </p:cNvPr>
            <p:cNvSpPr/>
            <p:nvPr/>
          </p:nvSpPr>
          <p:spPr>
            <a:xfrm>
              <a:off x="7132680" y="1851183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2FA640F-741D-E0A1-A8CE-66A1D2660E47}"/>
                </a:ext>
              </a:extLst>
            </p:cNvPr>
            <p:cNvSpPr/>
            <p:nvPr/>
          </p:nvSpPr>
          <p:spPr>
            <a:xfrm>
              <a:off x="7132680" y="168390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5E7561E-6825-2B9A-3F65-3188F864550E}"/>
                </a:ext>
              </a:extLst>
            </p:cNvPr>
            <p:cNvSpPr/>
            <p:nvPr/>
          </p:nvSpPr>
          <p:spPr>
            <a:xfrm>
              <a:off x="7132681" y="1523048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85DAA79-831D-D973-88F7-2B257337DB3E}"/>
                </a:ext>
              </a:extLst>
            </p:cNvPr>
            <p:cNvSpPr/>
            <p:nvPr/>
          </p:nvSpPr>
          <p:spPr>
            <a:xfrm>
              <a:off x="7132679" y="2014173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FB625F-65B8-4A19-EAEF-8B319C126DE5}"/>
                </a:ext>
              </a:extLst>
            </p:cNvPr>
            <p:cNvSpPr/>
            <p:nvPr/>
          </p:nvSpPr>
          <p:spPr>
            <a:xfrm>
              <a:off x="7132678" y="2179301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BBF7A9C-5847-2EA7-939D-015304BE5826}"/>
                </a:ext>
              </a:extLst>
            </p:cNvPr>
            <p:cNvSpPr/>
            <p:nvPr/>
          </p:nvSpPr>
          <p:spPr>
            <a:xfrm>
              <a:off x="7132677" y="2663995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7464862-1F33-5AE2-85CD-D80176FD8B29}"/>
                </a:ext>
              </a:extLst>
            </p:cNvPr>
            <p:cNvSpPr/>
            <p:nvPr/>
          </p:nvSpPr>
          <p:spPr>
            <a:xfrm>
              <a:off x="7132678" y="2503143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ED52A46-7C22-66DC-EB3B-CB1E43E6B045}"/>
                </a:ext>
              </a:extLst>
            </p:cNvPr>
            <p:cNvSpPr/>
            <p:nvPr/>
          </p:nvSpPr>
          <p:spPr>
            <a:xfrm>
              <a:off x="7132677" y="2824847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44D796C-2245-FFD2-1A14-1A475A58707D}"/>
                </a:ext>
              </a:extLst>
            </p:cNvPr>
            <p:cNvSpPr/>
            <p:nvPr/>
          </p:nvSpPr>
          <p:spPr>
            <a:xfrm>
              <a:off x="7132674" y="3313817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0D4F13-8BBB-C91F-3EED-EBF11D9427A3}"/>
                </a:ext>
              </a:extLst>
            </p:cNvPr>
            <p:cNvSpPr/>
            <p:nvPr/>
          </p:nvSpPr>
          <p:spPr>
            <a:xfrm>
              <a:off x="7132675" y="3152965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B2BC7FF-F304-F6E2-3C49-8958D701DAC4}"/>
                </a:ext>
              </a:extLst>
            </p:cNvPr>
            <p:cNvSpPr/>
            <p:nvPr/>
          </p:nvSpPr>
          <p:spPr>
            <a:xfrm>
              <a:off x="7132673" y="364409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18A12AD-9388-7A7C-CE6A-BF54A2A3EE0E}"/>
                </a:ext>
              </a:extLst>
            </p:cNvPr>
            <p:cNvSpPr/>
            <p:nvPr/>
          </p:nvSpPr>
          <p:spPr>
            <a:xfrm>
              <a:off x="7132672" y="3809218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5DF874A-94C7-4E64-06EB-AA73C479DEDE}"/>
                </a:ext>
              </a:extLst>
            </p:cNvPr>
            <p:cNvSpPr/>
            <p:nvPr/>
          </p:nvSpPr>
          <p:spPr>
            <a:xfrm>
              <a:off x="7132671" y="4293912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6E6FCA-4D05-2FCD-D8E1-55D9676896DC}"/>
                </a:ext>
              </a:extLst>
            </p:cNvPr>
            <p:cNvSpPr/>
            <p:nvPr/>
          </p:nvSpPr>
          <p:spPr>
            <a:xfrm>
              <a:off x="7132672" y="413306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06761E1-58B6-DF6C-C33F-CA40A248F078}"/>
                </a:ext>
              </a:extLst>
            </p:cNvPr>
            <p:cNvSpPr/>
            <p:nvPr/>
          </p:nvSpPr>
          <p:spPr>
            <a:xfrm>
              <a:off x="7132672" y="3972208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59103E4-41BF-2E0F-F68A-69806EE8D0D0}"/>
              </a:ext>
            </a:extLst>
          </p:cNvPr>
          <p:cNvGrpSpPr/>
          <p:nvPr/>
        </p:nvGrpSpPr>
        <p:grpSpPr>
          <a:xfrm>
            <a:off x="8146744" y="1194930"/>
            <a:ext cx="432623" cy="3261972"/>
            <a:chOff x="8686573" y="1194930"/>
            <a:chExt cx="432623" cy="326197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7D30014-4407-7957-706A-5D24C56A385A}"/>
                </a:ext>
              </a:extLst>
            </p:cNvPr>
            <p:cNvSpPr/>
            <p:nvPr/>
          </p:nvSpPr>
          <p:spPr>
            <a:xfrm>
              <a:off x="8686585" y="119493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23FEF7C-F35A-51C2-B92F-CF80B97464D9}"/>
                </a:ext>
              </a:extLst>
            </p:cNvPr>
            <p:cNvSpPr/>
            <p:nvPr/>
          </p:nvSpPr>
          <p:spPr>
            <a:xfrm>
              <a:off x="8686583" y="1357920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EF3C6FE-2A3F-2143-E162-D1F0B2DED4B9}"/>
                </a:ext>
              </a:extLst>
            </p:cNvPr>
            <p:cNvSpPr/>
            <p:nvPr/>
          </p:nvSpPr>
          <p:spPr>
            <a:xfrm>
              <a:off x="8686582" y="1851183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2469F90-34F6-18AE-E323-64D856B3F763}"/>
                </a:ext>
              </a:extLst>
            </p:cNvPr>
            <p:cNvSpPr/>
            <p:nvPr/>
          </p:nvSpPr>
          <p:spPr>
            <a:xfrm>
              <a:off x="8686582" y="168390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FC85566-99B2-CEF8-1914-5CB7842B1267}"/>
                </a:ext>
              </a:extLst>
            </p:cNvPr>
            <p:cNvSpPr/>
            <p:nvPr/>
          </p:nvSpPr>
          <p:spPr>
            <a:xfrm>
              <a:off x="8686583" y="1523048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70D4130-0D6C-A4C2-127A-B7C47A2BFFAE}"/>
                </a:ext>
              </a:extLst>
            </p:cNvPr>
            <p:cNvSpPr/>
            <p:nvPr/>
          </p:nvSpPr>
          <p:spPr>
            <a:xfrm>
              <a:off x="8686581" y="2014173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DD59943-F541-E511-343D-D1E8951F4B2D}"/>
                </a:ext>
              </a:extLst>
            </p:cNvPr>
            <p:cNvSpPr/>
            <p:nvPr/>
          </p:nvSpPr>
          <p:spPr>
            <a:xfrm>
              <a:off x="8686580" y="2179301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D1616D1-9A82-94A8-F5CF-FB7389581506}"/>
                </a:ext>
              </a:extLst>
            </p:cNvPr>
            <p:cNvSpPr/>
            <p:nvPr/>
          </p:nvSpPr>
          <p:spPr>
            <a:xfrm>
              <a:off x="8686579" y="2663995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0F5BD44-1357-E872-475A-FBF23785790C}"/>
                </a:ext>
              </a:extLst>
            </p:cNvPr>
            <p:cNvSpPr/>
            <p:nvPr/>
          </p:nvSpPr>
          <p:spPr>
            <a:xfrm>
              <a:off x="8686580" y="2503143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CF58FE7-FF51-B1DF-495E-03FDD56BC641}"/>
                </a:ext>
              </a:extLst>
            </p:cNvPr>
            <p:cNvSpPr/>
            <p:nvPr/>
          </p:nvSpPr>
          <p:spPr>
            <a:xfrm>
              <a:off x="8686580" y="2342291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A00A06A-6CAD-1597-3D0F-29EEE6B7B0D6}"/>
                </a:ext>
              </a:extLst>
            </p:cNvPr>
            <p:cNvSpPr/>
            <p:nvPr/>
          </p:nvSpPr>
          <p:spPr>
            <a:xfrm>
              <a:off x="8686579" y="2824847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28F3A2-BF9E-3BE1-F3F3-F3453360E024}"/>
                </a:ext>
              </a:extLst>
            </p:cNvPr>
            <p:cNvSpPr/>
            <p:nvPr/>
          </p:nvSpPr>
          <p:spPr>
            <a:xfrm>
              <a:off x="8686577" y="2987837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CD84B73-B72A-59AA-417F-DB0A629BE1CF}"/>
                </a:ext>
              </a:extLst>
            </p:cNvPr>
            <p:cNvSpPr/>
            <p:nvPr/>
          </p:nvSpPr>
          <p:spPr>
            <a:xfrm>
              <a:off x="8686576" y="348110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8A7580C-0C51-195F-8DEF-D113CE540CE9}"/>
                </a:ext>
              </a:extLst>
            </p:cNvPr>
            <p:cNvSpPr/>
            <p:nvPr/>
          </p:nvSpPr>
          <p:spPr>
            <a:xfrm>
              <a:off x="8686576" y="3313817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672B46B-E388-37DA-D8D1-80C4F4FE76DE}"/>
                </a:ext>
              </a:extLst>
            </p:cNvPr>
            <p:cNvSpPr/>
            <p:nvPr/>
          </p:nvSpPr>
          <p:spPr>
            <a:xfrm>
              <a:off x="8686577" y="3152965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47B5E57-F3AE-DB71-E2D2-E34B5A82A104}"/>
                </a:ext>
              </a:extLst>
            </p:cNvPr>
            <p:cNvSpPr/>
            <p:nvPr/>
          </p:nvSpPr>
          <p:spPr>
            <a:xfrm>
              <a:off x="8686575" y="364409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CCE92BA-BDD0-BF1D-EFDA-A231AFE838B4}"/>
                </a:ext>
              </a:extLst>
            </p:cNvPr>
            <p:cNvSpPr/>
            <p:nvPr/>
          </p:nvSpPr>
          <p:spPr>
            <a:xfrm>
              <a:off x="8686574" y="3809218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549E5CD-1BAA-CDDC-D8C1-328AF16EE1F7}"/>
                </a:ext>
              </a:extLst>
            </p:cNvPr>
            <p:cNvSpPr/>
            <p:nvPr/>
          </p:nvSpPr>
          <p:spPr>
            <a:xfrm>
              <a:off x="8686573" y="4293912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B44BBF0-519B-FEB7-59E0-C21BB8A41153}"/>
                </a:ext>
              </a:extLst>
            </p:cNvPr>
            <p:cNvSpPr/>
            <p:nvPr/>
          </p:nvSpPr>
          <p:spPr>
            <a:xfrm>
              <a:off x="8686574" y="4133060"/>
              <a:ext cx="432611" cy="16299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E16E9C6-BA28-E05B-9D43-459FD546ED71}"/>
                </a:ext>
              </a:extLst>
            </p:cNvPr>
            <p:cNvSpPr/>
            <p:nvPr/>
          </p:nvSpPr>
          <p:spPr>
            <a:xfrm>
              <a:off x="8686574" y="3972208"/>
              <a:ext cx="432611" cy="16299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4EF9DE-C47F-2540-5B98-21B269D152D5}"/>
              </a:ext>
            </a:extLst>
          </p:cNvPr>
          <p:cNvGrpSpPr/>
          <p:nvPr/>
        </p:nvGrpSpPr>
        <p:grpSpPr>
          <a:xfrm>
            <a:off x="1433775" y="1184534"/>
            <a:ext cx="2121337" cy="3261972"/>
            <a:chOff x="1433775" y="1184534"/>
            <a:chExt cx="2121337" cy="326197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FF32ED0-52ED-E6D0-B13A-67CA20CD7A1B}"/>
                </a:ext>
              </a:extLst>
            </p:cNvPr>
            <p:cNvGrpSpPr/>
            <p:nvPr/>
          </p:nvGrpSpPr>
          <p:grpSpPr>
            <a:xfrm>
              <a:off x="1433775" y="1234529"/>
              <a:ext cx="432622" cy="3101120"/>
              <a:chOff x="916924" y="1194930"/>
              <a:chExt cx="432622" cy="31011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2B409C3-9D2F-E7BF-2B35-A97A3E4A86FB}"/>
                  </a:ext>
                </a:extLst>
              </p:cNvPr>
              <p:cNvSpPr/>
              <p:nvPr/>
            </p:nvSpPr>
            <p:spPr>
              <a:xfrm>
                <a:off x="916935" y="1194930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7A85056-90C7-DED5-6A64-90E12D4A4AF3}"/>
                  </a:ext>
                </a:extLst>
              </p:cNvPr>
              <p:cNvSpPr/>
              <p:nvPr/>
            </p:nvSpPr>
            <p:spPr>
              <a:xfrm>
                <a:off x="916932" y="1851183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251D80-FF49-C7C3-21D2-AD601D4F4F30}"/>
                  </a:ext>
                </a:extLst>
              </p:cNvPr>
              <p:cNvSpPr/>
              <p:nvPr/>
            </p:nvSpPr>
            <p:spPr>
              <a:xfrm>
                <a:off x="916931" y="2014173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066B49-BD09-7DC2-0D52-4CBF2E302609}"/>
                  </a:ext>
                </a:extLst>
              </p:cNvPr>
              <p:cNvSpPr/>
              <p:nvPr/>
            </p:nvSpPr>
            <p:spPr>
              <a:xfrm>
                <a:off x="916929" y="2663995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2090B1D-0F4A-95AF-88F8-8EAB22035BF1}"/>
                  </a:ext>
                </a:extLst>
              </p:cNvPr>
              <p:cNvSpPr/>
              <p:nvPr/>
            </p:nvSpPr>
            <p:spPr>
              <a:xfrm>
                <a:off x="916927" y="3152965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8D6D2C-7C55-6DBD-A9FB-1A7C62CEACCB}"/>
                  </a:ext>
                </a:extLst>
              </p:cNvPr>
              <p:cNvSpPr/>
              <p:nvPr/>
            </p:nvSpPr>
            <p:spPr>
              <a:xfrm>
                <a:off x="916924" y="4133060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D86BBF3-5101-66F7-C1B6-4906BE0DED19}"/>
                </a:ext>
              </a:extLst>
            </p:cNvPr>
            <p:cNvGrpSpPr/>
            <p:nvPr/>
          </p:nvGrpSpPr>
          <p:grpSpPr>
            <a:xfrm>
              <a:off x="3122489" y="1184534"/>
              <a:ext cx="432623" cy="3261972"/>
              <a:chOff x="2470881" y="1194930"/>
              <a:chExt cx="432623" cy="326197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9D4AAA-89D4-1C36-404F-EFF9D3076B62}"/>
                  </a:ext>
                </a:extLst>
              </p:cNvPr>
              <p:cNvSpPr/>
              <p:nvPr/>
            </p:nvSpPr>
            <p:spPr>
              <a:xfrm>
                <a:off x="2470893" y="1194930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A98B54-251C-15B9-BCB7-A5945C8A309A}"/>
                  </a:ext>
                </a:extLst>
              </p:cNvPr>
              <p:cNvSpPr/>
              <p:nvPr/>
            </p:nvSpPr>
            <p:spPr>
              <a:xfrm>
                <a:off x="2470890" y="1851183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7334C14-80C5-B338-B613-CA0B903A8BD5}"/>
                  </a:ext>
                </a:extLst>
              </p:cNvPr>
              <p:cNvSpPr/>
              <p:nvPr/>
            </p:nvSpPr>
            <p:spPr>
              <a:xfrm>
                <a:off x="2470891" y="1523048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F612780-0D88-2DDD-D573-625C4A0BD0EA}"/>
                  </a:ext>
                </a:extLst>
              </p:cNvPr>
              <p:cNvSpPr/>
              <p:nvPr/>
            </p:nvSpPr>
            <p:spPr>
              <a:xfrm>
                <a:off x="2470889" y="2014173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CB20691-CA8C-9601-A9DD-8DA2D2600525}"/>
                  </a:ext>
                </a:extLst>
              </p:cNvPr>
              <p:cNvSpPr/>
              <p:nvPr/>
            </p:nvSpPr>
            <p:spPr>
              <a:xfrm>
                <a:off x="2470887" y="2663995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E4DC58C-6C2B-0E2E-8BAA-600353409DF2}"/>
                  </a:ext>
                </a:extLst>
              </p:cNvPr>
              <p:cNvSpPr/>
              <p:nvPr/>
            </p:nvSpPr>
            <p:spPr>
              <a:xfrm>
                <a:off x="2470888" y="2503143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8B0F6ED-CA6A-2B8B-3945-23A3094BF18C}"/>
                  </a:ext>
                </a:extLst>
              </p:cNvPr>
              <p:cNvSpPr/>
              <p:nvPr/>
            </p:nvSpPr>
            <p:spPr>
              <a:xfrm>
                <a:off x="2470885" y="3152965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54B7F9-3762-E4B3-7F0E-CC77284AC9EE}"/>
                  </a:ext>
                </a:extLst>
              </p:cNvPr>
              <p:cNvSpPr/>
              <p:nvPr/>
            </p:nvSpPr>
            <p:spPr>
              <a:xfrm>
                <a:off x="2470881" y="4293912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D0146ED-B802-FE55-760D-56338756AEE0}"/>
                  </a:ext>
                </a:extLst>
              </p:cNvPr>
              <p:cNvSpPr/>
              <p:nvPr/>
            </p:nvSpPr>
            <p:spPr>
              <a:xfrm>
                <a:off x="2470882" y="4133060"/>
                <a:ext cx="432611" cy="16299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EA5F66C-22F0-41A0-AC1D-3F84910A66B1}"/>
              </a:ext>
            </a:extLst>
          </p:cNvPr>
          <p:cNvSpPr txBox="1"/>
          <p:nvPr/>
        </p:nvSpPr>
        <p:spPr>
          <a:xfrm>
            <a:off x="2288159" y="5143560"/>
            <a:ext cx="532966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</a:rPr>
              <a:t>Information availability varies across timepoints</a:t>
            </a:r>
          </a:p>
        </p:txBody>
      </p:sp>
    </p:spTree>
    <p:extLst>
      <p:ext uri="{BB962C8B-B14F-4D97-AF65-F5344CB8AC3E}">
        <p14:creationId xmlns:p14="http://schemas.microsoft.com/office/powerpoint/2010/main" val="823377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6AD8CF-2544-4B96-CE00-0DE5157C3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23851"/>
            <a:ext cx="7772400" cy="40102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4802A-57EB-5645-19B5-0DC3BF93762A}"/>
              </a:ext>
            </a:extLst>
          </p:cNvPr>
          <p:cNvSpPr txBox="1"/>
          <p:nvPr/>
        </p:nvSpPr>
        <p:spPr>
          <a:xfrm>
            <a:off x="5751655" y="6488668"/>
            <a:ext cx="404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err="1"/>
              <a:t>Fleuren</a:t>
            </a:r>
            <a:r>
              <a:rPr lang="en-US" sz="1400"/>
              <a:t> </a:t>
            </a:r>
            <a:r>
              <a:rPr lang="en-US" sz="1400" i="1"/>
              <a:t>et al., ICM </a:t>
            </a:r>
            <a:r>
              <a:rPr lang="en-US" sz="1400"/>
              <a:t>2020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F65387-E20B-B14B-4448-3DBFC5FC1F7D}"/>
              </a:ext>
            </a:extLst>
          </p:cNvPr>
          <p:cNvSpPr txBox="1">
            <a:spLocks/>
          </p:cNvSpPr>
          <p:nvPr/>
        </p:nvSpPr>
        <p:spPr>
          <a:xfrm>
            <a:off x="946248" y="369331"/>
            <a:ext cx="8013504" cy="5938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accent1"/>
                </a:solidFill>
              </a:rPr>
              <a:t>Prediction time frames</a:t>
            </a:r>
          </a:p>
        </p:txBody>
      </p:sp>
    </p:spTree>
    <p:extLst>
      <p:ext uri="{BB962C8B-B14F-4D97-AF65-F5344CB8AC3E}">
        <p14:creationId xmlns:p14="http://schemas.microsoft.com/office/powerpoint/2010/main" val="2721947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8E227BD-0009-CB5D-DA85-B50584EF66ED}"/>
              </a:ext>
            </a:extLst>
          </p:cNvPr>
          <p:cNvSpPr/>
          <p:nvPr/>
        </p:nvSpPr>
        <p:spPr>
          <a:xfrm>
            <a:off x="2185641" y="2766200"/>
            <a:ext cx="3144644" cy="3199702"/>
          </a:xfrm>
          <a:prstGeom prst="ellipse">
            <a:avLst/>
          </a:prstGeom>
          <a:solidFill>
            <a:srgbClr val="00A785">
              <a:alpha val="50000"/>
            </a:srgbClr>
          </a:solidFill>
          <a:ln w="57150" cap="flat" cmpd="sng" algn="ctr">
            <a:solidFill>
              <a:srgbClr val="00A78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32E584-A37A-CC7C-1D97-61E753896F5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11541" y="2864832"/>
            <a:ext cx="1589532" cy="734895"/>
          </a:xfrm>
          <a:prstGeom prst="straightConnector1">
            <a:avLst/>
          </a:prstGeom>
          <a:noFill/>
          <a:ln w="38100" cap="flat" cmpd="sng" algn="ctr">
            <a:solidFill>
              <a:srgbClr val="00A78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861308-1561-EA6C-955C-3DE5D1085996}"/>
              </a:ext>
            </a:extLst>
          </p:cNvPr>
          <p:cNvSpPr txBox="1"/>
          <p:nvPr/>
        </p:nvSpPr>
        <p:spPr>
          <a:xfrm>
            <a:off x="211872" y="2218501"/>
            <a:ext cx="19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A78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Serious bacterial infection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BB82B3-A373-7737-EAAE-DEFEF674BA94}"/>
              </a:ext>
            </a:extLst>
          </p:cNvPr>
          <p:cNvGrpSpPr/>
          <p:nvPr/>
        </p:nvGrpSpPr>
        <p:grpSpPr>
          <a:xfrm>
            <a:off x="1584944" y="1061840"/>
            <a:ext cx="5481789" cy="4687369"/>
            <a:chOff x="1584944" y="1061840"/>
            <a:chExt cx="5481789" cy="468736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EC462D0-E653-EF8A-17DA-928A187DBA72}"/>
                </a:ext>
              </a:extLst>
            </p:cNvPr>
            <p:cNvSpPr/>
            <p:nvPr/>
          </p:nvSpPr>
          <p:spPr>
            <a:xfrm rot="19323278">
              <a:off x="1965540" y="1894689"/>
              <a:ext cx="5101193" cy="385452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57150" cap="flat" cmpd="sng" algn="ctr">
              <a:solidFill>
                <a:schemeClr val="accent5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273F25A-5C79-755B-0BE9-5C1E3DF69C2A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584613" y="1708171"/>
              <a:ext cx="1977448" cy="659335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21BD5A-DA7A-57E8-57EF-F2CA21A654DB}"/>
                </a:ext>
              </a:extLst>
            </p:cNvPr>
            <p:cNvSpPr txBox="1"/>
            <p:nvPr/>
          </p:nvSpPr>
          <p:spPr>
            <a:xfrm>
              <a:off x="1584944" y="1061840"/>
              <a:ext cx="1999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acute presentations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DE10B0-72E9-6A1A-5317-CAA255EF6F7A}"/>
              </a:ext>
            </a:extLst>
          </p:cNvPr>
          <p:cNvGrpSpPr/>
          <p:nvPr/>
        </p:nvGrpSpPr>
        <p:grpSpPr>
          <a:xfrm>
            <a:off x="2334934" y="2950343"/>
            <a:ext cx="4649758" cy="3716069"/>
            <a:chOff x="2334934" y="2950343"/>
            <a:chExt cx="4649758" cy="371606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22D1A5-BE4B-CF9A-64DE-8728F1C769E9}"/>
                </a:ext>
              </a:extLst>
            </p:cNvPr>
            <p:cNvSpPr/>
            <p:nvPr/>
          </p:nvSpPr>
          <p:spPr>
            <a:xfrm rot="19503717">
              <a:off x="2334934" y="2950343"/>
              <a:ext cx="4001937" cy="28246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 w="57150" cap="flat" cmpd="sng" algn="ctr">
              <a:solidFill>
                <a:schemeClr val="accent2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78275E-DD0B-BB2B-979C-D74FB2E5192D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5610527" y="3896139"/>
              <a:ext cx="374497" cy="2123942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2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674323-7F77-8A46-CEBA-86330A25D7A0}"/>
                </a:ext>
              </a:extLst>
            </p:cNvPr>
            <p:cNvSpPr txBox="1"/>
            <p:nvPr/>
          </p:nvSpPr>
          <p:spPr>
            <a:xfrm>
              <a:off x="4985355" y="6020081"/>
              <a:ext cx="1999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Treated as bacterial infection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A72FAA49-D37D-9FE6-3B1A-AC3342299683}"/>
              </a:ext>
            </a:extLst>
          </p:cNvPr>
          <p:cNvSpPr txBox="1">
            <a:spLocks/>
          </p:cNvSpPr>
          <p:nvPr/>
        </p:nvSpPr>
        <p:spPr>
          <a:xfrm>
            <a:off x="946248" y="369331"/>
            <a:ext cx="8013504" cy="5938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accent1"/>
                </a:solidFill>
              </a:rPr>
              <a:t>Defining serious bacterial infections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D57A9B-8EF3-4791-DDBC-3607C986D604}"/>
              </a:ext>
            </a:extLst>
          </p:cNvPr>
          <p:cNvSpPr txBox="1"/>
          <p:nvPr/>
        </p:nvSpPr>
        <p:spPr>
          <a:xfrm>
            <a:off x="7083982" y="1090272"/>
            <a:ext cx="2706061" cy="26314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1F4E79"/>
                </a:solidFill>
              </a:rPr>
              <a:t>All acute presentations</a:t>
            </a:r>
            <a:r>
              <a:rPr lang="en-GB" sz="1600" dirty="0">
                <a:solidFill>
                  <a:schemeClr val="tx1"/>
                </a:solidFill>
              </a:rPr>
              <a:t> &amp;</a:t>
            </a:r>
          </a:p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accent2">
                    <a:lumMod val="50000"/>
                  </a:schemeClr>
                </a:solidFill>
              </a:rPr>
              <a:t>treated as bacterial infection </a:t>
            </a:r>
            <a:r>
              <a:rPr lang="en-GB" sz="1600" dirty="0">
                <a:solidFill>
                  <a:schemeClr val="tx1"/>
                </a:solidFill>
              </a:rPr>
              <a:t>define relevant sampling frames (i.e. derivation populations) for model development. </a:t>
            </a:r>
          </a:p>
          <a:p>
            <a:pPr>
              <a:spcAft>
                <a:spcPts val="600"/>
              </a:spcAft>
            </a:pPr>
            <a:r>
              <a:rPr lang="en-GB" sz="1600" dirty="0">
                <a:solidFill>
                  <a:schemeClr val="tx1"/>
                </a:solidFill>
              </a:rPr>
              <a:t>Need to define </a:t>
            </a:r>
            <a:r>
              <a:rPr lang="en-GB" sz="1600" b="1" dirty="0">
                <a:solidFill>
                  <a:schemeClr val="tx1"/>
                </a:solidFill>
              </a:rPr>
              <a:t>extractable EHR proxies </a:t>
            </a:r>
            <a:r>
              <a:rPr lang="en-GB" sz="1600" dirty="0">
                <a:solidFill>
                  <a:schemeClr val="tx1"/>
                </a:solidFill>
              </a:rPr>
              <a:t>of </a:t>
            </a:r>
            <a:r>
              <a:rPr lang="en-GB" sz="1600" b="1" dirty="0">
                <a:solidFill>
                  <a:srgbClr val="1BA885"/>
                </a:solidFill>
              </a:rPr>
              <a:t>serious bacterial infection </a:t>
            </a:r>
            <a:r>
              <a:rPr lang="en-GB" sz="1600" dirty="0">
                <a:solidFill>
                  <a:schemeClr val="tx1"/>
                </a:solidFill>
              </a:rPr>
              <a:t>to define reference standard. </a:t>
            </a:r>
          </a:p>
        </p:txBody>
      </p:sp>
    </p:spTree>
    <p:extLst>
      <p:ext uri="{BB962C8B-B14F-4D97-AF65-F5344CB8AC3E}">
        <p14:creationId xmlns:p14="http://schemas.microsoft.com/office/powerpoint/2010/main" val="161219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8E227BD-0009-CB5D-DA85-B50584EF66ED}"/>
              </a:ext>
            </a:extLst>
          </p:cNvPr>
          <p:cNvSpPr/>
          <p:nvPr/>
        </p:nvSpPr>
        <p:spPr>
          <a:xfrm>
            <a:off x="2185641" y="2766200"/>
            <a:ext cx="3144644" cy="3199702"/>
          </a:xfrm>
          <a:prstGeom prst="ellipse">
            <a:avLst/>
          </a:prstGeom>
          <a:solidFill>
            <a:srgbClr val="00A785">
              <a:alpha val="50000"/>
            </a:srgbClr>
          </a:solidFill>
          <a:ln w="57150" cap="flat" cmpd="sng" algn="ctr">
            <a:solidFill>
              <a:srgbClr val="00A78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32E584-A37A-CC7C-1D97-61E753896F5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11541" y="2864832"/>
            <a:ext cx="1449074" cy="1249967"/>
          </a:xfrm>
          <a:prstGeom prst="straightConnector1">
            <a:avLst/>
          </a:prstGeom>
          <a:noFill/>
          <a:ln w="38100" cap="flat" cmpd="sng" algn="ctr">
            <a:solidFill>
              <a:srgbClr val="00A78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1861308-1561-EA6C-955C-3DE5D1085996}"/>
              </a:ext>
            </a:extLst>
          </p:cNvPr>
          <p:cNvSpPr txBox="1"/>
          <p:nvPr/>
        </p:nvSpPr>
        <p:spPr>
          <a:xfrm>
            <a:off x="211872" y="2218501"/>
            <a:ext cx="19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A78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Serious bacterial infection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57D271-BA24-C3B3-DE22-97CEE468E2D7}"/>
              </a:ext>
            </a:extLst>
          </p:cNvPr>
          <p:cNvGrpSpPr/>
          <p:nvPr/>
        </p:nvGrpSpPr>
        <p:grpSpPr>
          <a:xfrm>
            <a:off x="525863" y="3833374"/>
            <a:ext cx="3464946" cy="2825080"/>
            <a:chOff x="525863" y="3833374"/>
            <a:chExt cx="3464946" cy="282508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FCCBC6-2C7E-53C5-AAE3-D70D3E43C0D4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1656834" y="4878616"/>
              <a:ext cx="1293802" cy="1133507"/>
            </a:xfrm>
            <a:prstGeom prst="straightConnector1">
              <a:avLst/>
            </a:prstGeom>
            <a:noFill/>
            <a:ln w="38100" cap="flat" cmpd="sng" algn="ctr">
              <a:solidFill>
                <a:srgbClr val="F6B22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89CCE6-F250-3ED8-A173-343345C07150}"/>
                </a:ext>
              </a:extLst>
            </p:cNvPr>
            <p:cNvSpPr txBox="1"/>
            <p:nvPr/>
          </p:nvSpPr>
          <p:spPr>
            <a:xfrm>
              <a:off x="525863" y="6012123"/>
              <a:ext cx="2261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6B22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Microbiologically confirmed SBI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566363-A55E-BF10-1C70-F096EE0F440C}"/>
                </a:ext>
              </a:extLst>
            </p:cNvPr>
            <p:cNvSpPr/>
            <p:nvPr/>
          </p:nvSpPr>
          <p:spPr>
            <a:xfrm rot="2629387">
              <a:off x="2779707" y="3833374"/>
              <a:ext cx="1211102" cy="1540862"/>
            </a:xfrm>
            <a:prstGeom prst="ellipse">
              <a:avLst/>
            </a:prstGeom>
            <a:solidFill>
              <a:srgbClr val="F6B221">
                <a:alpha val="50000"/>
              </a:srgbClr>
            </a:solidFill>
            <a:ln w="38100" cap="flat" cmpd="sng" algn="ctr">
              <a:solidFill>
                <a:srgbClr val="F6B22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3B859E-C0C9-11B1-E51A-10360DF4A5A9}"/>
              </a:ext>
            </a:extLst>
          </p:cNvPr>
          <p:cNvGrpSpPr/>
          <p:nvPr/>
        </p:nvGrpSpPr>
        <p:grpSpPr>
          <a:xfrm>
            <a:off x="3385257" y="2165544"/>
            <a:ext cx="3265393" cy="2561428"/>
            <a:chOff x="3385257" y="2165544"/>
            <a:chExt cx="3265393" cy="25614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6A606E-FB69-4DC3-3B98-74F0047DEAC9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3692723" y="2811875"/>
              <a:ext cx="1958259" cy="1430209"/>
            </a:xfrm>
            <a:prstGeom prst="straightConnector1">
              <a:avLst/>
            </a:prstGeom>
            <a:noFill/>
            <a:ln w="38100" cap="flat" cmpd="sng" algn="ctr">
              <a:solidFill>
                <a:srgbClr val="E01F19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D1C32E-7D44-17C2-B93C-E9BD89B12C90}"/>
                </a:ext>
              </a:extLst>
            </p:cNvPr>
            <p:cNvSpPr txBox="1"/>
            <p:nvPr/>
          </p:nvSpPr>
          <p:spPr>
            <a:xfrm>
              <a:off x="4651313" y="2165544"/>
              <a:ext cx="1999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E01F1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Blood stream infection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92A9A8E-5F3E-265A-561D-13AE12A2364F}"/>
                </a:ext>
              </a:extLst>
            </p:cNvPr>
            <p:cNvSpPr/>
            <p:nvPr/>
          </p:nvSpPr>
          <p:spPr>
            <a:xfrm>
              <a:off x="3385257" y="4005128"/>
              <a:ext cx="614933" cy="721844"/>
            </a:xfrm>
            <a:prstGeom prst="ellipse">
              <a:avLst/>
            </a:prstGeom>
            <a:solidFill>
              <a:srgbClr val="E01F19">
                <a:alpha val="50000"/>
              </a:srgbClr>
            </a:solidFill>
            <a:ln w="57150" cap="flat" cmpd="sng" algn="ctr">
              <a:solidFill>
                <a:srgbClr val="E01F1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33B5514-A581-AA7C-F9B7-E8B8AEA857DD}"/>
              </a:ext>
            </a:extLst>
          </p:cNvPr>
          <p:cNvGrpSpPr/>
          <p:nvPr/>
        </p:nvGrpSpPr>
        <p:grpSpPr>
          <a:xfrm>
            <a:off x="2716564" y="4608695"/>
            <a:ext cx="4021591" cy="2049759"/>
            <a:chOff x="2716564" y="4608695"/>
            <a:chExt cx="4021591" cy="204975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F3C68BC-E747-89BA-0D2D-78F1AB863E65}"/>
                </a:ext>
              </a:extLst>
            </p:cNvPr>
            <p:cNvGrpSpPr/>
            <p:nvPr/>
          </p:nvGrpSpPr>
          <p:grpSpPr>
            <a:xfrm>
              <a:off x="4247535" y="5182569"/>
              <a:ext cx="2490620" cy="1475885"/>
              <a:chOff x="2358257" y="1901990"/>
              <a:chExt cx="2490620" cy="1475885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41D7E88-985D-7D03-7D53-E841CB05ABB5}"/>
                  </a:ext>
                </a:extLst>
              </p:cNvPr>
              <p:cNvCxnSpPr>
                <a:cxnSpLocks/>
                <a:stCxn id="31" idx="0"/>
              </p:cNvCxnSpPr>
              <p:nvPr/>
            </p:nvCxnSpPr>
            <p:spPr>
              <a:xfrm flipH="1" flipV="1">
                <a:off x="2358257" y="1901990"/>
                <a:ext cx="1490952" cy="1106553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98669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559B07-9AE4-E769-DB59-B60199779F8B}"/>
                  </a:ext>
                </a:extLst>
              </p:cNvPr>
              <p:cNvSpPr txBox="1"/>
              <p:nvPr/>
            </p:nvSpPr>
            <p:spPr>
              <a:xfrm>
                <a:off x="2849540" y="3008543"/>
                <a:ext cx="1999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98669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Sepsis</a:t>
                </a: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437F98-5301-23F2-6410-8B703644AC14}"/>
                </a:ext>
              </a:extLst>
            </p:cNvPr>
            <p:cNvSpPr/>
            <p:nvPr/>
          </p:nvSpPr>
          <p:spPr>
            <a:xfrm rot="7552294">
              <a:off x="3647653" y="3677606"/>
              <a:ext cx="767481" cy="2629660"/>
            </a:xfrm>
            <a:prstGeom prst="ellipse">
              <a:avLst/>
            </a:prstGeom>
            <a:solidFill>
              <a:srgbClr val="986694">
                <a:alpha val="55000"/>
              </a:srgbClr>
            </a:solidFill>
            <a:ln w="57150" cap="flat" cmpd="sng" algn="ctr">
              <a:solidFill>
                <a:srgbClr val="98669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7B3DC21F-E484-E06D-FBAF-4C5FE2BB3A34}"/>
              </a:ext>
            </a:extLst>
          </p:cNvPr>
          <p:cNvSpPr txBox="1">
            <a:spLocks/>
          </p:cNvSpPr>
          <p:nvPr/>
        </p:nvSpPr>
        <p:spPr>
          <a:xfrm>
            <a:off x="946248" y="369331"/>
            <a:ext cx="8013504" cy="5938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accent1"/>
                </a:solidFill>
              </a:rPr>
              <a:t>Defining serious bacterial infections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6ACB22-32C3-412D-CAF7-84D6AC212B80}"/>
              </a:ext>
            </a:extLst>
          </p:cNvPr>
          <p:cNvSpPr txBox="1"/>
          <p:nvPr/>
        </p:nvSpPr>
        <p:spPr>
          <a:xfrm>
            <a:off x="6451129" y="2751144"/>
            <a:ext cx="3279913" cy="21390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600" b="1" dirty="0"/>
              <a:t>Possible extractable EHR proxies:</a:t>
            </a:r>
          </a:p>
          <a:p>
            <a:r>
              <a:rPr lang="en-GB" sz="1600" b="1" dirty="0">
                <a:solidFill>
                  <a:srgbClr val="1BA885"/>
                </a:solidFill>
              </a:rPr>
              <a:t>Serious bacterial infection?</a:t>
            </a:r>
          </a:p>
          <a:p>
            <a:endParaRPr lang="en-GB" sz="1600" b="1" dirty="0"/>
          </a:p>
          <a:p>
            <a:r>
              <a:rPr lang="en-GB" sz="1600" b="1" dirty="0">
                <a:solidFill>
                  <a:srgbClr val="F6B221"/>
                </a:solidFill>
              </a:rPr>
              <a:t>Microbiologically confirmed?</a:t>
            </a:r>
          </a:p>
          <a:p>
            <a:endParaRPr lang="en-GB" sz="1600" b="1" dirty="0"/>
          </a:p>
          <a:p>
            <a:r>
              <a:rPr lang="en-GB" sz="1600" b="1" dirty="0">
                <a:solidFill>
                  <a:srgbClr val="FF0000"/>
                </a:solidFill>
              </a:rPr>
              <a:t>Blood stream infection?</a:t>
            </a:r>
          </a:p>
          <a:p>
            <a:endParaRPr lang="en-GB" sz="16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GB" sz="1600" b="1" dirty="0">
                <a:solidFill>
                  <a:srgbClr val="986694"/>
                </a:solidFill>
              </a:rPr>
              <a:t>Sepsis?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3644F8-1676-7397-490B-CCBD98A566D7}"/>
              </a:ext>
            </a:extLst>
          </p:cNvPr>
          <p:cNvSpPr txBox="1"/>
          <p:nvPr/>
        </p:nvSpPr>
        <p:spPr>
          <a:xfrm>
            <a:off x="5751655" y="6488668"/>
            <a:ext cx="404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Linder </a:t>
            </a:r>
            <a:r>
              <a:rPr lang="en-US" sz="1400" i="1" dirty="0"/>
              <a:t>et al., Lancet Digital Health </a:t>
            </a:r>
            <a:r>
              <a:rPr lang="en-US" sz="1400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71942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26E15-2EAD-0347-DB7F-72B70D045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4" t="3195" r="4308" b="3816"/>
          <a:stretch/>
        </p:blipFill>
        <p:spPr>
          <a:xfrm>
            <a:off x="536713" y="2445027"/>
            <a:ext cx="6341165" cy="3816626"/>
          </a:xfrm>
          <a:prstGeom prst="rect">
            <a:avLst/>
          </a:prstGeom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CC3CD69-F938-80BD-3196-9851B7F1BFBC}"/>
              </a:ext>
            </a:extLst>
          </p:cNvPr>
          <p:cNvSpPr/>
          <p:nvPr/>
        </p:nvSpPr>
        <p:spPr>
          <a:xfrm rot="2629387">
            <a:off x="2779707" y="3833374"/>
            <a:ext cx="1211102" cy="1540862"/>
          </a:xfrm>
          <a:prstGeom prst="ellipse">
            <a:avLst/>
          </a:prstGeom>
          <a:solidFill>
            <a:srgbClr val="F6B221">
              <a:alpha val="50000"/>
            </a:srgbClr>
          </a:solidFill>
          <a:ln w="38100" cap="flat" cmpd="sng" algn="ctr">
            <a:solidFill>
              <a:srgbClr val="F6B2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8D9180-5F31-587E-7BEE-02B07060F3B3}"/>
              </a:ext>
            </a:extLst>
          </p:cNvPr>
          <p:cNvSpPr/>
          <p:nvPr/>
        </p:nvSpPr>
        <p:spPr>
          <a:xfrm>
            <a:off x="3385257" y="4005128"/>
            <a:ext cx="614933" cy="721844"/>
          </a:xfrm>
          <a:prstGeom prst="ellipse">
            <a:avLst/>
          </a:prstGeom>
          <a:solidFill>
            <a:srgbClr val="E01F19">
              <a:alpha val="50000"/>
            </a:srgbClr>
          </a:solidFill>
          <a:ln w="57150" cap="flat" cmpd="sng" algn="ctr">
            <a:solidFill>
              <a:srgbClr val="E01F1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365E31-827D-5B80-0A0B-8B703C619D4A}"/>
              </a:ext>
            </a:extLst>
          </p:cNvPr>
          <p:cNvSpPr/>
          <p:nvPr/>
        </p:nvSpPr>
        <p:spPr>
          <a:xfrm rot="7552294">
            <a:off x="3647653" y="3677606"/>
            <a:ext cx="767481" cy="2629660"/>
          </a:xfrm>
          <a:prstGeom prst="ellipse">
            <a:avLst/>
          </a:prstGeom>
          <a:solidFill>
            <a:srgbClr val="986694">
              <a:alpha val="55000"/>
            </a:srgbClr>
          </a:solidFill>
          <a:ln w="57150" cap="flat" cmpd="sng" algn="ctr">
            <a:solidFill>
              <a:srgbClr val="98669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035953-34DC-8113-C08E-B247B6B5243E}"/>
              </a:ext>
            </a:extLst>
          </p:cNvPr>
          <p:cNvSpPr txBox="1">
            <a:spLocks/>
          </p:cNvSpPr>
          <p:nvPr/>
        </p:nvSpPr>
        <p:spPr>
          <a:xfrm>
            <a:off x="946248" y="369331"/>
            <a:ext cx="8013504" cy="5938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accent1"/>
                </a:solidFill>
              </a:rPr>
              <a:t>Defining serious bacterial infections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16AB1-3019-6B5F-3040-D7A465150981}"/>
              </a:ext>
            </a:extLst>
          </p:cNvPr>
          <p:cNvSpPr txBox="1"/>
          <p:nvPr/>
        </p:nvSpPr>
        <p:spPr>
          <a:xfrm>
            <a:off x="211872" y="2218501"/>
            <a:ext cx="19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kern="0" dirty="0">
                <a:solidFill>
                  <a:srgbClr val="00A785"/>
                </a:solidFill>
                <a:latin typeface="Calibri" panose="020F0502020204030204"/>
              </a:rPr>
              <a:t>Common infection syndromes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rgbClr val="00A78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925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99757-4CD2-F698-7253-59A463D3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73582" y="-542402"/>
            <a:ext cx="5558837" cy="85314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B8A22F-B62B-8710-30E9-46DAB74AEBF6}"/>
              </a:ext>
            </a:extLst>
          </p:cNvPr>
          <p:cNvSpPr txBox="1">
            <a:spLocks/>
          </p:cNvSpPr>
          <p:nvPr/>
        </p:nvSpPr>
        <p:spPr>
          <a:xfrm>
            <a:off x="946248" y="369331"/>
            <a:ext cx="8013504" cy="5938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accent1"/>
                </a:solidFill>
              </a:rPr>
              <a:t>Defining serious bacterial infections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B76DA-B954-3080-A35C-15E67B792DD8}"/>
              </a:ext>
            </a:extLst>
          </p:cNvPr>
          <p:cNvSpPr txBox="1"/>
          <p:nvPr/>
        </p:nvSpPr>
        <p:spPr>
          <a:xfrm>
            <a:off x="5751655" y="6488668"/>
            <a:ext cx="404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Fleuren</a:t>
            </a:r>
            <a:r>
              <a:rPr lang="en-US" sz="1400" dirty="0"/>
              <a:t> </a:t>
            </a:r>
            <a:r>
              <a:rPr lang="en-US" sz="1400" i="1" dirty="0"/>
              <a:t>et al., ICM </a:t>
            </a:r>
            <a:r>
              <a:rPr lang="en-US" sz="140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71927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B8A22F-B62B-8710-30E9-46DAB74AEBF6}"/>
              </a:ext>
            </a:extLst>
          </p:cNvPr>
          <p:cNvSpPr txBox="1">
            <a:spLocks/>
          </p:cNvSpPr>
          <p:nvPr/>
        </p:nvSpPr>
        <p:spPr>
          <a:xfrm>
            <a:off x="946248" y="369331"/>
            <a:ext cx="8013504" cy="5938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accent1"/>
                </a:solidFill>
              </a:rPr>
              <a:t>Defining serious bacterial infections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B76DA-B954-3080-A35C-15E67B792DD8}"/>
              </a:ext>
            </a:extLst>
          </p:cNvPr>
          <p:cNvSpPr txBox="1"/>
          <p:nvPr/>
        </p:nvSpPr>
        <p:spPr>
          <a:xfrm>
            <a:off x="3744686" y="6488668"/>
            <a:ext cx="6052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Rhee </a:t>
            </a:r>
            <a:r>
              <a:rPr lang="en-US" sz="1400" i="1" dirty="0"/>
              <a:t>et al., Infect Control Hosp Epidemiol </a:t>
            </a:r>
            <a:r>
              <a:rPr lang="en-US" sz="1400" dirty="0"/>
              <a:t>2016; Rhee </a:t>
            </a:r>
            <a:r>
              <a:rPr lang="en-US" sz="1400" i="1" dirty="0"/>
              <a:t>et al., Crit Care Med</a:t>
            </a:r>
            <a:r>
              <a:rPr lang="en-US" sz="1400" dirty="0"/>
              <a:t>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BFED3-AD03-8837-7696-43F2BB47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63" y="1104727"/>
            <a:ext cx="2845028" cy="2623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A91FD-3AE1-0F1E-1E91-37617CDB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943" y="3326291"/>
            <a:ext cx="4985657" cy="3004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9C0F52-6F56-52E6-7B96-159009E5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63" y="3867455"/>
            <a:ext cx="2854967" cy="24630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18C915-54DD-4CEA-1B80-528D558FB1AA}"/>
              </a:ext>
            </a:extLst>
          </p:cNvPr>
          <p:cNvSpPr txBox="1"/>
          <p:nvPr/>
        </p:nvSpPr>
        <p:spPr>
          <a:xfrm>
            <a:off x="3744686" y="1104727"/>
            <a:ext cx="5627915" cy="196977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Claims based (or clinical-coding based) diagnoses of sepsis have poor sensitivity verses objective clinical criteria extracted from EHR based on suspicion of infection (cultures and/or (V Abx) and organ dysfunction. 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Automatically extracted criteria may ‘over call’ sepsis if organ dysfunction not attributable to sepsis or ‘miss’ sepsis if less than defined minimum duration of Abx given. </a:t>
            </a:r>
          </a:p>
        </p:txBody>
      </p:sp>
    </p:spTree>
    <p:extLst>
      <p:ext uri="{BB962C8B-B14F-4D97-AF65-F5344CB8AC3E}">
        <p14:creationId xmlns:p14="http://schemas.microsoft.com/office/powerpoint/2010/main" val="2663195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BDF880-9413-4AC3-1839-8F23450C15B3}"/>
              </a:ext>
            </a:extLst>
          </p:cNvPr>
          <p:cNvSpPr txBox="1"/>
          <p:nvPr/>
        </p:nvSpPr>
        <p:spPr>
          <a:xfrm>
            <a:off x="2557670" y="6488668"/>
            <a:ext cx="7239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Rhee </a:t>
            </a:r>
            <a:r>
              <a:rPr lang="en-US" sz="1400" i="1" dirty="0"/>
              <a:t>et al., Crit Care </a:t>
            </a:r>
            <a:r>
              <a:rPr lang="en-US" sz="1400" dirty="0"/>
              <a:t>2016; Chen </a:t>
            </a:r>
            <a:r>
              <a:rPr lang="en-US" sz="1400" i="1" dirty="0"/>
              <a:t>et al., Lancet Digital Health </a:t>
            </a:r>
            <a:r>
              <a:rPr lang="en-US" sz="1400" dirty="0"/>
              <a:t>2021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DCFE7-C54C-68F9-9962-0744C149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44" y="1936877"/>
            <a:ext cx="4590246" cy="3797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E34DA-6209-5482-0006-25F33998E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43" y="2268606"/>
            <a:ext cx="3729872" cy="313446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1140457-9892-FB4C-0D6F-7E9E99FF26DE}"/>
              </a:ext>
            </a:extLst>
          </p:cNvPr>
          <p:cNvSpPr txBox="1">
            <a:spLocks/>
          </p:cNvSpPr>
          <p:nvPr/>
        </p:nvSpPr>
        <p:spPr>
          <a:xfrm>
            <a:off x="946248" y="369331"/>
            <a:ext cx="8013504" cy="59387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accent1"/>
                </a:solidFill>
              </a:rPr>
              <a:t>Defining serious bacterial infections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D40A4-3ECE-B212-A87D-B763093CA9F2}"/>
              </a:ext>
            </a:extLst>
          </p:cNvPr>
          <p:cNvSpPr txBox="1"/>
          <p:nvPr/>
        </p:nvSpPr>
        <p:spPr>
          <a:xfrm>
            <a:off x="2142819" y="3327697"/>
            <a:ext cx="5631600" cy="1015663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i="1" dirty="0"/>
              <a:t>”…agencies must avoid a precautionary approach that holds AI systems to such an impossibly high standards that society cannot enjoy their benefits.”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6D29C-3654-DD8F-CB28-E3AA5B83F6FC}"/>
              </a:ext>
            </a:extLst>
          </p:cNvPr>
          <p:cNvSpPr txBox="1"/>
          <p:nvPr/>
        </p:nvSpPr>
        <p:spPr>
          <a:xfrm>
            <a:off x="644026" y="1704885"/>
            <a:ext cx="3836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Diagnosing sepsis is subjective and highly variable: a survey of intensivists using case vignettes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616AD-CC0B-AE3A-FC30-A9AD4E3CB663}"/>
              </a:ext>
            </a:extLst>
          </p:cNvPr>
          <p:cNvSpPr txBox="1"/>
          <p:nvPr/>
        </p:nvSpPr>
        <p:spPr>
          <a:xfrm>
            <a:off x="5339331" y="1043165"/>
            <a:ext cx="4346885" cy="118494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i="1" dirty="0"/>
              <a:t>Improving reproducibility of ‘ground-truthing’ processes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Increase expertise of graders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Increase number of graders for each case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Ensure unbiased disagreement resolution process</a:t>
            </a:r>
          </a:p>
        </p:txBody>
      </p:sp>
    </p:spTree>
    <p:extLst>
      <p:ext uri="{BB962C8B-B14F-4D97-AF65-F5344CB8AC3E}">
        <p14:creationId xmlns:p14="http://schemas.microsoft.com/office/powerpoint/2010/main" val="167793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5" grpId="0" animBg="1"/>
      <p:bldP spid="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265C-EC0A-9C41-4652-A38E7097F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442211"/>
            <a:ext cx="8543925" cy="507433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OVERALL AIM: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800" dirty="0">
                <a:ea typeface="Arial" panose="020B0604020202020204" pitchFamily="34" charset="0"/>
                <a:cs typeface="Arial" panose="020B0604020202020204" pitchFamily="34" charset="0"/>
              </a:rPr>
              <a:t>Use machine learning approaches to derive and validate data-driven diagnostic signatures of </a:t>
            </a:r>
            <a:r>
              <a:rPr lang="en-GB" sz="1800" i="1" dirty="0">
                <a:ea typeface="Arial" panose="020B0604020202020204" pitchFamily="34" charset="0"/>
                <a:cs typeface="Arial" panose="020B0604020202020204" pitchFamily="34" charset="0"/>
              </a:rPr>
              <a:t>serious bacterial infection </a:t>
            </a:r>
            <a:r>
              <a:rPr lang="en-GB" sz="1800" dirty="0">
                <a:ea typeface="Arial" panose="020B0604020202020204" pitchFamily="34" charset="0"/>
                <a:cs typeface="Arial" panose="020B0604020202020204" pitchFamily="34" charset="0"/>
              </a:rPr>
              <a:t>in patients assessed in emergency departments with clinically-suspected infection.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/>
              <a:t>SPECIFIC OBJECTIVES: </a:t>
            </a:r>
          </a:p>
          <a:p>
            <a:pPr marL="342900" lvl="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GB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Investigate the impact on model accuracy of utilising different approaches to data labelling of varying resource requirements: clinical coding, microbiological, composite +/- manually curated.  </a:t>
            </a:r>
          </a:p>
          <a:p>
            <a:pPr marL="342900" lvl="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GB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Investigate the impact on model accuracy of systematically incorporating proxies of existing comorbidities and past medical history. </a:t>
            </a:r>
          </a:p>
          <a:p>
            <a:pPr marL="342900" lvl="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GB" sz="1800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Update </a:t>
            </a:r>
            <a:r>
              <a:rPr lang="en-GB" sz="1800" dirty="0">
                <a:ea typeface="Arial" panose="020B0604020202020204" pitchFamily="34" charset="0"/>
                <a:cs typeface="Arial" panose="020B0604020202020204" pitchFamily="34" charset="0"/>
              </a:rPr>
              <a:t>outcome prediction at key clinical nodes: treatment initiation and treatment review. </a:t>
            </a:r>
          </a:p>
          <a:p>
            <a:pPr marL="0" lv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800" b="1" i="1" dirty="0">
                <a:solidFill>
                  <a:schemeClr val="accent3"/>
                </a:solidFill>
                <a:ea typeface="Arial" panose="020B0604020202020204" pitchFamily="34" charset="0"/>
                <a:cs typeface="Arial" panose="020B0604020202020204" pitchFamily="34" charset="0"/>
              </a:rPr>
              <a:t>EXPLORATORY OBJECTIVES: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GB" sz="1800" i="1" dirty="0">
                <a:solidFill>
                  <a:schemeClr val="accent3"/>
                </a:solidFill>
                <a:ea typeface="Arial" panose="020B0604020202020204" pitchFamily="34" charset="0"/>
                <a:cs typeface="Arial" panose="020B0604020202020204" pitchFamily="34" charset="0"/>
              </a:rPr>
              <a:t>Explore syndrome specific vs overall SBI models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n-GB" sz="1800" i="1" dirty="0">
                <a:solidFill>
                  <a:schemeClr val="accent3"/>
                </a:solidFill>
                <a:ea typeface="Arial" panose="020B0604020202020204" pitchFamily="34" charset="0"/>
                <a:cs typeface="Arial" panose="020B0604020202020204" pitchFamily="34" charset="0"/>
              </a:rPr>
              <a:t>Derive syndrome specific models for surveillance purposes based on data available at treatment completion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8C1651-7B25-834B-EFEB-FA7F76F9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116648"/>
            <a:ext cx="8543925" cy="1325563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chemeClr val="accent1"/>
                </a:solidFill>
              </a:rPr>
              <a:t>Data-driven diagnosis of serious bacterial infection </a:t>
            </a:r>
          </a:p>
        </p:txBody>
      </p:sp>
    </p:spTree>
    <p:extLst>
      <p:ext uri="{BB962C8B-B14F-4D97-AF65-F5344CB8AC3E}">
        <p14:creationId xmlns:p14="http://schemas.microsoft.com/office/powerpoint/2010/main" val="2735932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61ACE3-2387-A8ED-AF3C-4DAB95D1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-152404"/>
            <a:ext cx="9088243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Liverpool Secure Data Environment – Current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3DEB9-4DE5-A1C6-6AD0-01824FD4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55183"/>
            <a:ext cx="7728857" cy="5451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A8F24-93E4-3005-FD71-E89EA175AEDE}"/>
              </a:ext>
            </a:extLst>
          </p:cNvPr>
          <p:cNvSpPr txBox="1"/>
          <p:nvPr/>
        </p:nvSpPr>
        <p:spPr>
          <a:xfrm>
            <a:off x="500744" y="6488668"/>
            <a:ext cx="9296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>
                <a:solidFill>
                  <a:prstClr val="black"/>
                </a:solidFill>
                <a:hlinkClick r:id="rId3"/>
              </a:rPr>
              <a:t>Ainsworth J, Buchan I. Combining Health Data Uses to Ignite Health System Learning. Methods Inf Med. 2015;54(6):479-87</a:t>
            </a:r>
            <a:endParaRPr lang="en-US" sz="1200" dirty="0"/>
          </a:p>
        </p:txBody>
      </p:sp>
      <p:pic>
        <p:nvPicPr>
          <p:cNvPr id="2" name="Picture 1" descr="A diagram of a medical system&#10;&#10;Description automatically generated with medium confidence">
            <a:extLst>
              <a:ext uri="{FF2B5EF4-FFF2-40B4-BE49-F238E27FC236}">
                <a16:creationId xmlns:a16="http://schemas.microsoft.com/office/drawing/2014/main" id="{77649143-2E41-FAA2-CA2A-7D54EF62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518" y="873212"/>
            <a:ext cx="6332220" cy="532257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4532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471FA57-AC25-4249-85FB-39EFC14F14FE}"/>
              </a:ext>
            </a:extLst>
          </p:cNvPr>
          <p:cNvSpPr txBox="1">
            <a:spLocks/>
          </p:cNvSpPr>
          <p:nvPr/>
        </p:nvSpPr>
        <p:spPr>
          <a:xfrm>
            <a:off x="293189" y="1111954"/>
            <a:ext cx="4033714" cy="471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screening tool is perfect! </a:t>
            </a:r>
            <a:endParaRPr kumimoji="0" lang="en-GB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9A6C46-2FDE-4244-B543-1F70A51BA9BF}"/>
              </a:ext>
            </a:extLst>
          </p:cNvPr>
          <p:cNvSpPr/>
          <p:nvPr/>
        </p:nvSpPr>
        <p:spPr>
          <a:xfrm>
            <a:off x="2548559" y="2234519"/>
            <a:ext cx="2997146" cy="3561916"/>
          </a:xfrm>
          <a:prstGeom prst="ellipse">
            <a:avLst/>
          </a:prstGeom>
          <a:solidFill>
            <a:srgbClr val="00A785">
              <a:alpha val="50000"/>
            </a:srgbClr>
          </a:solidFill>
          <a:ln w="57150" cap="flat" cmpd="sng" algn="ctr">
            <a:solidFill>
              <a:srgbClr val="00A78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B704F3-3BE0-4680-88D3-4230ED66C576}"/>
              </a:ext>
            </a:extLst>
          </p:cNvPr>
          <p:cNvSpPr/>
          <p:nvPr/>
        </p:nvSpPr>
        <p:spPr>
          <a:xfrm>
            <a:off x="3833945" y="3531429"/>
            <a:ext cx="1539200" cy="1987966"/>
          </a:xfrm>
          <a:prstGeom prst="ellipse">
            <a:avLst/>
          </a:prstGeom>
          <a:solidFill>
            <a:srgbClr val="F6B221">
              <a:alpha val="50000"/>
            </a:srgbClr>
          </a:solidFill>
          <a:ln w="38100" cap="flat" cmpd="sng" algn="ctr">
            <a:solidFill>
              <a:srgbClr val="F6B22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6C6D8C-C4F1-4852-98EA-05E1030E3ECE}"/>
              </a:ext>
            </a:extLst>
          </p:cNvPr>
          <p:cNvSpPr/>
          <p:nvPr/>
        </p:nvSpPr>
        <p:spPr>
          <a:xfrm>
            <a:off x="4596980" y="3757558"/>
            <a:ext cx="614933" cy="721844"/>
          </a:xfrm>
          <a:prstGeom prst="ellipse">
            <a:avLst/>
          </a:prstGeom>
          <a:solidFill>
            <a:srgbClr val="E01F19">
              <a:alpha val="50000"/>
            </a:srgbClr>
          </a:solidFill>
          <a:ln w="57150" cap="flat" cmpd="sng" algn="ctr">
            <a:solidFill>
              <a:srgbClr val="E01F1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FAC625-5DBB-4DEA-A201-4B3634F5D34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904447" y="4185115"/>
            <a:ext cx="545284" cy="1854211"/>
          </a:xfrm>
          <a:prstGeom prst="straightConnector1">
            <a:avLst/>
          </a:prstGeom>
          <a:noFill/>
          <a:ln w="38100" cap="flat" cmpd="sng" algn="ctr">
            <a:solidFill>
              <a:srgbClr val="E01F19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C8ACE1-E141-47E6-A909-94C2273F1178}"/>
              </a:ext>
            </a:extLst>
          </p:cNvPr>
          <p:cNvSpPr txBox="1"/>
          <p:nvPr/>
        </p:nvSpPr>
        <p:spPr>
          <a:xfrm>
            <a:off x="4450062" y="6039326"/>
            <a:ext cx="199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01F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Septic Shock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773972-2B58-4BC9-9CF6-8433F224E860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916447" y="2505482"/>
            <a:ext cx="1143997" cy="149148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3AFAE4-42E9-4F6A-8E79-35F9CDF48D72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3692556" y="4798906"/>
            <a:ext cx="798197" cy="1313434"/>
          </a:xfrm>
          <a:prstGeom prst="straightConnector1">
            <a:avLst/>
          </a:prstGeom>
          <a:noFill/>
          <a:ln w="38100" cap="flat" cmpd="sng" algn="ctr">
            <a:solidFill>
              <a:srgbClr val="F6B22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FF69DE-B767-4BAC-A888-379A7ADC36E5}"/>
              </a:ext>
            </a:extLst>
          </p:cNvPr>
          <p:cNvSpPr txBox="1"/>
          <p:nvPr/>
        </p:nvSpPr>
        <p:spPr>
          <a:xfrm>
            <a:off x="3206348" y="6112340"/>
            <a:ext cx="97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6B2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Sepsis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3AD9C-DE04-4E07-B504-F7C0A7B284BD}"/>
              </a:ext>
            </a:extLst>
          </p:cNvPr>
          <p:cNvCxnSpPr>
            <a:cxnSpLocks/>
          </p:cNvCxnSpPr>
          <p:nvPr/>
        </p:nvCxnSpPr>
        <p:spPr>
          <a:xfrm>
            <a:off x="2485193" y="2863899"/>
            <a:ext cx="900064" cy="764749"/>
          </a:xfrm>
          <a:prstGeom prst="straightConnector1">
            <a:avLst/>
          </a:prstGeom>
          <a:noFill/>
          <a:ln w="38100" cap="flat" cmpd="sng" algn="ctr">
            <a:solidFill>
              <a:srgbClr val="00A78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EC3BF4-712C-4EE4-9F4E-7B788428A3B6}"/>
              </a:ext>
            </a:extLst>
          </p:cNvPr>
          <p:cNvSpPr txBox="1"/>
          <p:nvPr/>
        </p:nvSpPr>
        <p:spPr>
          <a:xfrm>
            <a:off x="801198" y="2409362"/>
            <a:ext cx="199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A78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Infection but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A78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sepsis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820F74-01E6-4C80-B1A8-8FFDBA9EFFDD}"/>
              </a:ext>
            </a:extLst>
          </p:cNvPr>
          <p:cNvSpPr txBox="1"/>
          <p:nvPr/>
        </p:nvSpPr>
        <p:spPr>
          <a:xfrm>
            <a:off x="7060444" y="1397486"/>
            <a:ext cx="2717071" cy="221599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Positive sepsis screen (NEWS2 ≥5 and/or Red Flag) but no infection.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At least 20% of patients with positive sepsis screen do </a:t>
            </a:r>
            <a:r>
              <a:rPr lang="en-GB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not have infection. 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GB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GB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 benefit and potential harms from antibiotics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51DBA8-D9D5-478C-B95F-1CAD23957C17}"/>
              </a:ext>
            </a:extLst>
          </p:cNvPr>
          <p:cNvSpPr txBox="1"/>
          <p:nvPr/>
        </p:nvSpPr>
        <p:spPr>
          <a:xfrm>
            <a:off x="6804834" y="4334500"/>
            <a:ext cx="2938217" cy="84638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914400">
              <a:spcAft>
                <a:spcPts val="600"/>
              </a:spcAft>
            </a:pP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‘Sticky diagnoses’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Prescribing etiquette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‘Culture-negative’ sepsis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41005A-88FE-42DE-B1B1-4F137F9EFF18}"/>
              </a:ext>
            </a:extLst>
          </p:cNvPr>
          <p:cNvSpPr txBox="1"/>
          <p:nvPr/>
        </p:nvSpPr>
        <p:spPr>
          <a:xfrm>
            <a:off x="115532" y="4322128"/>
            <a:ext cx="2337054" cy="164660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Negative sepsis screen (NEWS2 &lt;5 and no Red Flag) but </a:t>
            </a:r>
            <a:r>
              <a:rPr lang="en-GB" sz="1600" b="1" kern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sepsis present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Need to be mindful that screening tools are not 100% sensitive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CDB421-2895-4D4D-9BD8-94CC8EB271FB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452586" y="4798906"/>
            <a:ext cx="1610712" cy="34652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AB80AE-908A-4F5D-B6D8-FE1BB044FD2B}"/>
              </a:ext>
            </a:extLst>
          </p:cNvPr>
          <p:cNvSpPr/>
          <p:nvPr/>
        </p:nvSpPr>
        <p:spPr>
          <a:xfrm>
            <a:off x="4124258" y="2560320"/>
            <a:ext cx="2386101" cy="2959075"/>
          </a:xfrm>
          <a:prstGeom prst="ellipse">
            <a:avLst/>
          </a:prstGeom>
          <a:solidFill>
            <a:srgbClr val="986694">
              <a:alpha val="55000"/>
            </a:srgbClr>
          </a:solidFill>
          <a:ln w="57150" cap="flat" cmpd="sng" algn="ctr">
            <a:solidFill>
              <a:srgbClr val="98669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E982E-4E00-42A6-A3F1-3D64372D67EA}"/>
              </a:ext>
            </a:extLst>
          </p:cNvPr>
          <p:cNvSpPr txBox="1"/>
          <p:nvPr/>
        </p:nvSpPr>
        <p:spPr>
          <a:xfrm>
            <a:off x="4447580" y="1280250"/>
            <a:ext cx="1983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986694"/>
                </a:solidFill>
                <a:latin typeface="Calibri" panose="020F0502020204030204"/>
              </a:rPr>
              <a:t>Positive sepsis screening tool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98669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1881643-F74A-4653-AD0B-79E096BEC450}"/>
              </a:ext>
            </a:extLst>
          </p:cNvPr>
          <p:cNvSpPr/>
          <p:nvPr/>
        </p:nvSpPr>
        <p:spPr>
          <a:xfrm rot="16200000">
            <a:off x="5169802" y="888980"/>
            <a:ext cx="337234" cy="2319309"/>
          </a:xfrm>
          <a:prstGeom prst="rightBrace">
            <a:avLst>
              <a:gd name="adj1" fmla="val 6276"/>
              <a:gd name="adj2" fmla="val 54197"/>
            </a:avLst>
          </a:prstGeom>
          <a:ln w="28575">
            <a:solidFill>
              <a:srgbClr val="9866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2CE42-3B3B-C486-CF20-68FBD8E4049B}"/>
              </a:ext>
            </a:extLst>
          </p:cNvPr>
          <p:cNvSpPr txBox="1"/>
          <p:nvPr/>
        </p:nvSpPr>
        <p:spPr>
          <a:xfrm>
            <a:off x="2650603" y="3454099"/>
            <a:ext cx="3870142" cy="1277273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GB" sz="1000" b="1" dirty="0"/>
          </a:p>
          <a:p>
            <a:pPr algn="ctr"/>
            <a:r>
              <a:rPr lang="en-GB" b="1" dirty="0"/>
              <a:t>Fundamental problem: </a:t>
            </a:r>
          </a:p>
          <a:p>
            <a:pPr algn="ctr"/>
            <a:r>
              <a:rPr lang="en-GB" dirty="0"/>
              <a:t>Severity assessment without unbiased estimate of infection likelihood</a:t>
            </a:r>
          </a:p>
          <a:p>
            <a:pPr algn="ctr"/>
            <a:endParaRPr lang="en-GB" sz="1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8E093E-249B-5FFD-6ECC-717D09BDD8BF}"/>
              </a:ext>
            </a:extLst>
          </p:cNvPr>
          <p:cNvSpPr txBox="1">
            <a:spLocks/>
          </p:cNvSpPr>
          <p:nvPr/>
        </p:nvSpPr>
        <p:spPr>
          <a:xfrm>
            <a:off x="681038" y="296426"/>
            <a:ext cx="9096138" cy="769221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67A4"/>
                </a:solidFill>
                <a:effectLst/>
                <a:uLnTx/>
                <a:uFillTx/>
                <a:latin typeface="+mj-lt"/>
                <a:cs typeface="Arial" charset="0"/>
              </a:rPr>
              <a:t>Current approach to sepsis assessment</a:t>
            </a:r>
          </a:p>
        </p:txBody>
      </p:sp>
    </p:spTree>
    <p:extLst>
      <p:ext uri="{BB962C8B-B14F-4D97-AF65-F5344CB8AC3E}">
        <p14:creationId xmlns:p14="http://schemas.microsoft.com/office/powerpoint/2010/main" val="3772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5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8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5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5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5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6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 animBg="1"/>
      <p:bldP spid="9" grpId="0" animBg="1"/>
      <p:bldP spid="11" grpId="0" animBg="1"/>
      <p:bldP spid="13" grpId="0"/>
      <p:bldP spid="21" grpId="0"/>
      <p:bldP spid="23" grpId="0"/>
      <p:bldP spid="26" grpId="0" animBg="1"/>
      <p:bldP spid="28" grpId="0" animBg="1"/>
      <p:bldP spid="29" grpId="0" animBg="1"/>
      <p:bldP spid="27" grpId="0" animBg="1"/>
      <p:bldP spid="31" grpId="0"/>
      <p:bldP spid="33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2F33BF6-3984-4AB6-A9DA-225654832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06347"/>
              </p:ext>
            </p:extLst>
          </p:nvPr>
        </p:nvGraphicFramePr>
        <p:xfrm>
          <a:off x="828935" y="1068981"/>
          <a:ext cx="8206851" cy="5473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4039">
                  <a:extLst>
                    <a:ext uri="{9D8B030D-6E8A-4147-A177-3AD203B41FA5}">
                      <a16:colId xmlns:a16="http://schemas.microsoft.com/office/drawing/2014/main" val="1180817064"/>
                    </a:ext>
                  </a:extLst>
                </a:gridCol>
                <a:gridCol w="3161406">
                  <a:extLst>
                    <a:ext uri="{9D8B030D-6E8A-4147-A177-3AD203B41FA5}">
                      <a16:colId xmlns:a16="http://schemas.microsoft.com/office/drawing/2014/main" val="3194605181"/>
                    </a:ext>
                  </a:extLst>
                </a:gridCol>
                <a:gridCol w="3161406">
                  <a:extLst>
                    <a:ext uri="{9D8B030D-6E8A-4147-A177-3AD203B41FA5}">
                      <a16:colId xmlns:a16="http://schemas.microsoft.com/office/drawing/2014/main" val="2642246805"/>
                    </a:ext>
                  </a:extLst>
                </a:gridCol>
              </a:tblGrid>
              <a:tr h="4392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Dataset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Primary Care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Hospital Care</a:t>
                      </a:r>
                      <a:endParaRPr lang="en-US" sz="2400" b="1" dirty="0"/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76115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Demographics</a:t>
                      </a:r>
                      <a:endParaRPr lang="en-GB" sz="1600" b="0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/>
                        <a:t>Age, Sex, Residence</a:t>
                      </a:r>
                      <a:endParaRPr lang="en-GB" sz="1600" i="1" dirty="0"/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/>
                        <a:t>Age, Sex, Residence</a:t>
                      </a:r>
                      <a:endParaRPr lang="en-GB" sz="1600" i="1" dirty="0"/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3437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Administrative</a:t>
                      </a:r>
                      <a:endParaRPr lang="en-GB" sz="1600" b="0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/>
                        <a:t>Consultations, 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1600" i="0" dirty="0"/>
                        <a:t>Other appointments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/>
                        <a:t>Admission, transfer, discharge dates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373591"/>
                  </a:ext>
                </a:extLst>
              </a:tr>
              <a:tr h="9060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Clinical coding</a:t>
                      </a:r>
                      <a:endParaRPr lang="en-GB" sz="1600" b="0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/>
                        <a:t>Acute and chronic illnesses 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1600" dirty="0"/>
                        <a:t>(READ –&gt; SNOMED-CT)</a:t>
                      </a:r>
                      <a:endParaRPr lang="en-US" sz="1600" dirty="0"/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SUS/HES - Primary and secondary diagnoses (ICD10);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 dirty="0"/>
                        <a:t>Procedural codes (OPCS-4)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556047"/>
                  </a:ext>
                </a:extLst>
              </a:tr>
              <a:tr h="63142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Laboratory</a:t>
                      </a:r>
                      <a:endParaRPr lang="en-GB" sz="1600" b="0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Microbiology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 dirty="0"/>
                        <a:t>Other laboratory (infrequent)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Microbiology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 dirty="0"/>
                        <a:t>Other laboratory (monitoring)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683035"/>
                  </a:ext>
                </a:extLst>
              </a:tr>
              <a:tr h="60512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Observations</a:t>
                      </a:r>
                      <a:endParaRPr lang="en-GB" sz="1600" b="0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?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Triage and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 dirty="0"/>
                        <a:t>routine monitoring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61856"/>
                  </a:ext>
                </a:extLst>
              </a:tr>
              <a:tr h="60402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Prescribing</a:t>
                      </a:r>
                      <a:endParaRPr lang="en-GB" sz="1600" b="1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Acute and recurrent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Inpatient and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 dirty="0"/>
                        <a:t>TTOs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198914"/>
                  </a:ext>
                </a:extLst>
              </a:tr>
              <a:tr h="60402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 noProof="0" dirty="0">
                          <a:latin typeface="Calibri"/>
                        </a:rPr>
                        <a:t>Standard Forms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N/A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Standard assessments 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600" dirty="0"/>
                        <a:t>(e.g., VTE, MUST)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68200"/>
                  </a:ext>
                </a:extLst>
              </a:tr>
              <a:tr h="60402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 noProof="0">
                          <a:latin typeface="Calibri"/>
                        </a:rPr>
                        <a:t>Free text</a:t>
                      </a:r>
                      <a:endParaRPr lang="en-GB" sz="1600" b="1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600">
                        <a:alpha val="1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Consultation notes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600">
                        <a:alpha val="1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Clinical notes ?exceptions e.g. triage assessment, radiology requests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2600">
                        <a:alpha val="1686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93697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FA08DF2-A377-73DE-6DF6-E358C5D9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116648"/>
            <a:ext cx="8543925" cy="1052395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chemeClr val="accent1"/>
                </a:solidFill>
              </a:rPr>
              <a:t>Potential datasets</a:t>
            </a:r>
          </a:p>
        </p:txBody>
      </p:sp>
    </p:spTree>
    <p:extLst>
      <p:ext uri="{BB962C8B-B14F-4D97-AF65-F5344CB8AC3E}">
        <p14:creationId xmlns:p14="http://schemas.microsoft.com/office/powerpoint/2010/main" val="3704039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2F33BF6-3984-4AB6-A9DA-225654832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597929"/>
              </p:ext>
            </p:extLst>
          </p:nvPr>
        </p:nvGraphicFramePr>
        <p:xfrm>
          <a:off x="1165345" y="1442211"/>
          <a:ext cx="7534032" cy="3812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4032">
                  <a:extLst>
                    <a:ext uri="{9D8B030D-6E8A-4147-A177-3AD203B41FA5}">
                      <a16:colId xmlns:a16="http://schemas.microsoft.com/office/drawing/2014/main" val="118081706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>
                        <a:lnSpc>
                          <a:spcPct val="105000"/>
                        </a:lnSpc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General criteria for data use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761153"/>
                  </a:ext>
                </a:extLst>
              </a:tr>
              <a:tr h="903919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GB" sz="14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Inclusion criteria</a:t>
                      </a:r>
                    </a:p>
                    <a:p>
                      <a:pPr marL="231775" lvl="0" indent="0">
                        <a:lnSpc>
                          <a:spcPct val="105000"/>
                        </a:lnSpc>
                        <a:tabLst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Adult aged &gt;=18 years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</a:p>
                    <a:p>
                      <a:pPr marL="231775" lvl="0" indent="0">
                        <a:lnSpc>
                          <a:spcPct val="105000"/>
                        </a:lnSpc>
                        <a:tabLst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Admission to LUHFT acute hospital site between 1</a:t>
                      </a:r>
                      <a:r>
                        <a:rPr lang="en-GB" sz="1400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April 2017 and 31</a:t>
                      </a:r>
                      <a:r>
                        <a:rPr lang="en-GB" sz="1400" kern="1200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October 2023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</a:p>
                    <a:p>
                      <a:pPr marL="231775" lvl="0" indent="0">
                        <a:lnSpc>
                          <a:spcPct val="105000"/>
                        </a:lnSpc>
                        <a:spcAft>
                          <a:spcPts val="300"/>
                        </a:spcAft>
                        <a:tabLst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 consultant episodes registered on patient administration system. </a:t>
                      </a:r>
                    </a:p>
                    <a:p>
                      <a:pPr lvl="0">
                        <a:lnSpc>
                          <a:spcPct val="105000"/>
                        </a:lnSpc>
                      </a:pPr>
                      <a:r>
                        <a:rPr lang="en-GB" sz="14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Exclusion criteria</a:t>
                      </a:r>
                    </a:p>
                    <a:p>
                      <a:pPr marL="231775" lvl="0" indent="0">
                        <a:lnSpc>
                          <a:spcPct val="105000"/>
                        </a:lnSpc>
                        <a:spcAft>
                          <a:spcPts val="300"/>
                        </a:spcAft>
                        <a:tabLst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Registered ‘opt out’ from use of medical records for population health and research purposes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343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1870075" marR="0" lvl="0" indent="-1870075" algn="l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specific criteria: </a:t>
                      </a:r>
                      <a:r>
                        <a:rPr lang="en-GB" sz="14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any serious bacterial infection in those with clinically suspected / possible infection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061107"/>
                  </a:ext>
                </a:extLst>
              </a:tr>
              <a:tr h="903918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ONE of the following must be present to identify record as possible infection: </a:t>
                      </a:r>
                    </a:p>
                    <a:p>
                      <a:pPr marL="231775" lvl="0" indent="0">
                        <a:lnSpc>
                          <a:spcPct val="105000"/>
                        </a:lnSpc>
                        <a:tabLst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least one antibiotic prescription (excluding 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prophylatic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antibiotics)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  <a:p>
                      <a:pPr marL="231775" lvl="0" indent="0">
                        <a:lnSpc>
                          <a:spcPct val="105000"/>
                        </a:lnSpc>
                        <a:tabLst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blood culture request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31775" lvl="0" indent="0">
                        <a:lnSpc>
                          <a:spcPct val="105000"/>
                        </a:lnSpc>
                        <a:tabLst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Clinical coding diagnosis for infection syndrome </a:t>
                      </a: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Inpatient death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735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specific criteria: </a:t>
                      </a:r>
                      <a:r>
                        <a:rPr lang="en-GB" sz="14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Identify serious bacterial infection in all acute attendees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951981"/>
                  </a:ext>
                </a:extLst>
              </a:tr>
              <a:tr h="312489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general criteria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361244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17BB909-D928-B922-9D75-1A4729569384}"/>
              </a:ext>
            </a:extLst>
          </p:cNvPr>
          <p:cNvSpPr txBox="1">
            <a:spLocks/>
          </p:cNvSpPr>
          <p:nvPr/>
        </p:nvSpPr>
        <p:spPr>
          <a:xfrm>
            <a:off x="660399" y="116648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accent1"/>
                </a:solidFill>
              </a:rPr>
              <a:t>Sampling frame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58919-6FDF-F853-F100-513B263BEA00}"/>
              </a:ext>
            </a:extLst>
          </p:cNvPr>
          <p:cNvSpPr txBox="1"/>
          <p:nvPr/>
        </p:nvSpPr>
        <p:spPr>
          <a:xfrm>
            <a:off x="5173883" y="4949299"/>
            <a:ext cx="4375229" cy="1631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Considerations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Clinician pre-existing biases in preselected suspected infection population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 imbalance and less clinically-applicable in all-comer group. </a:t>
            </a:r>
            <a:endParaRPr lang="en-GB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42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E2D0DFD6-8ACC-8E7A-A53D-8E0797B68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6211"/>
              </p:ext>
            </p:extLst>
          </p:nvPr>
        </p:nvGraphicFramePr>
        <p:xfrm>
          <a:off x="681037" y="1486787"/>
          <a:ext cx="8543925" cy="48548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1383">
                  <a:extLst>
                    <a:ext uri="{9D8B030D-6E8A-4147-A177-3AD203B41FA5}">
                      <a16:colId xmlns:a16="http://schemas.microsoft.com/office/drawing/2014/main" val="1180817064"/>
                    </a:ext>
                  </a:extLst>
                </a:gridCol>
                <a:gridCol w="2407514">
                  <a:extLst>
                    <a:ext uri="{9D8B030D-6E8A-4147-A177-3AD203B41FA5}">
                      <a16:colId xmlns:a16="http://schemas.microsoft.com/office/drawing/2014/main" val="3194605181"/>
                    </a:ext>
                  </a:extLst>
                </a:gridCol>
                <a:gridCol w="2407514">
                  <a:extLst>
                    <a:ext uri="{9D8B030D-6E8A-4147-A177-3AD203B41FA5}">
                      <a16:colId xmlns:a16="http://schemas.microsoft.com/office/drawing/2014/main" val="2642246805"/>
                    </a:ext>
                  </a:extLst>
                </a:gridCol>
                <a:gridCol w="2407514">
                  <a:extLst>
                    <a:ext uri="{9D8B030D-6E8A-4147-A177-3AD203B41FA5}">
                      <a16:colId xmlns:a16="http://schemas.microsoft.com/office/drawing/2014/main" val="1745828420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Reference standard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Proposal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Advantages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+mn-lt"/>
                        </a:rPr>
                        <a:t>Disadvantages</a:t>
                      </a:r>
                      <a:endParaRPr lang="en-US" sz="2000" b="1" dirty="0">
                        <a:latin typeface="+mn-lt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761153"/>
                  </a:ext>
                </a:extLst>
              </a:tr>
              <a:tr h="90391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none" strike="noStrike" noProof="0" dirty="0">
                          <a:latin typeface="+mn-lt"/>
                        </a:rPr>
                        <a:t>Bloodstream infection</a:t>
                      </a:r>
                      <a:endParaRPr lang="en-GB" sz="1400" b="0" i="0" u="none" strike="noStrike" noProof="0" dirty="0">
                        <a:latin typeface="+mn-lt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Significant pathogen, excluding contaminants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Objective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Straightforward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Insensitive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Restricts sampling frame to patients with cultures 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34379"/>
                  </a:ext>
                </a:extLst>
              </a:tr>
              <a:tr h="90391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none" strike="noStrike" noProof="0" dirty="0">
                          <a:latin typeface="+mn-lt"/>
                        </a:rPr>
                        <a:t>Microbiology</a:t>
                      </a:r>
                      <a:endParaRPr lang="en-GB" sz="1400" b="0" i="0" u="none" strike="noStrike" noProof="0" dirty="0">
                        <a:latin typeface="+mn-lt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dirty="0">
                          <a:latin typeface="+mn-lt"/>
                        </a:rPr>
                        <a:t>As per Lee paper minus sepsis criteria</a:t>
                      </a:r>
                      <a:endParaRPr lang="en-GB" sz="1400" i="1" dirty="0">
                        <a:latin typeface="+mn-lt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i="0" dirty="0">
                          <a:latin typeface="+mn-lt"/>
                        </a:rPr>
                        <a:t>EHR extractable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Insensitive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Restricts sampling frame to patients with cultures 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73591"/>
                  </a:ext>
                </a:extLst>
              </a:tr>
              <a:tr h="90391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none" strike="noStrike" noProof="0" dirty="0">
                          <a:latin typeface="+mn-lt"/>
                        </a:rPr>
                        <a:t>Clinical coding</a:t>
                      </a:r>
                      <a:endParaRPr lang="en-GB" sz="1400" b="0" i="0" u="none" strike="noStrike" noProof="0" dirty="0">
                        <a:latin typeface="+mn-lt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dirty="0">
                          <a:latin typeface="+mn-lt"/>
                        </a:rPr>
                        <a:t>Explicit codes for sepsis plus major infection codes (SOS bundle)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EHR extractable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Uncertain and variable accuracy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556047"/>
                  </a:ext>
                </a:extLst>
              </a:tr>
              <a:tr h="62995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noProof="0" dirty="0">
                          <a:latin typeface="+mn-lt"/>
                        </a:rPr>
                        <a:t>Composite</a:t>
                      </a:r>
                      <a:endParaRPr lang="en-GB" sz="1400" b="0" i="0" u="none" strike="noStrike" noProof="0" dirty="0">
                        <a:latin typeface="+mn-lt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As per Lee including sepsis criteria +/- physiology &amp; biomarker response 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Potentially EHR extractable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Circularity bias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68303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i="0" u="none" strike="noStrike" noProof="0" dirty="0">
                          <a:latin typeface="+mn-lt"/>
                        </a:rPr>
                        <a:t>Clinician adjudicated </a:t>
                      </a:r>
                      <a:endParaRPr lang="en-GB" sz="1400" b="0" i="0" u="none" strike="noStrike" noProof="0" dirty="0">
                        <a:latin typeface="+mn-lt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Manual notes review with bespoke extraction tool with interrater agreement in sample vs. all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Robust, clinically credible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latin typeface="+mn-lt"/>
                        </a:rPr>
                        <a:t>Hugely laborious for ?limited gain; inconsistency; information governance – re-identification loops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361856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6CAA76F0-7890-B797-8673-6BCA6DAAA56A}"/>
              </a:ext>
            </a:extLst>
          </p:cNvPr>
          <p:cNvSpPr txBox="1">
            <a:spLocks/>
          </p:cNvSpPr>
          <p:nvPr/>
        </p:nvSpPr>
        <p:spPr>
          <a:xfrm>
            <a:off x="660399" y="197674"/>
            <a:ext cx="8543925" cy="101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1"/>
                </a:solidFill>
              </a:rPr>
              <a:t>Reference Standard: Any serious bacterial infection</a:t>
            </a:r>
          </a:p>
        </p:txBody>
      </p:sp>
    </p:spTree>
    <p:extLst>
      <p:ext uri="{BB962C8B-B14F-4D97-AF65-F5344CB8AC3E}">
        <p14:creationId xmlns:p14="http://schemas.microsoft.com/office/powerpoint/2010/main" val="2022959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2F33BF6-3984-4AB6-A9DA-225654832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78075"/>
              </p:ext>
            </p:extLst>
          </p:nvPr>
        </p:nvGraphicFramePr>
        <p:xfrm>
          <a:off x="1165345" y="1442212"/>
          <a:ext cx="7534032" cy="31344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4032">
                  <a:extLst>
                    <a:ext uri="{9D8B030D-6E8A-4147-A177-3AD203B41FA5}">
                      <a16:colId xmlns:a16="http://schemas.microsoft.com/office/drawing/2014/main" val="118081706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l">
                        <a:lnSpc>
                          <a:spcPct val="114000"/>
                        </a:lnSpc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Diagnostic accuracy at baseline – Pre-treatment initiation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76115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Sensitivity, Specificity, AUROC, PPV, NPV, Precision-Recall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3437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1870075" marR="0" lvl="0" indent="-1870075" algn="l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Diagnostic accuracy at treatment review  – 48-72 hour node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0611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Sensitivity, Specificity, AUROC, PPV, NPV, Precision-Recall</a:t>
                      </a:r>
                    </a:p>
                    <a:p>
                      <a:pPr>
                        <a:lnSpc>
                          <a:spcPct val="114000"/>
                        </a:lnSpc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Optimise calibration for low risk strata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7359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</a:pPr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diagnostics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21880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 importance assessment – Added value of comorbidity data?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955387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17BB909-D928-B922-9D75-1A4729569384}"/>
              </a:ext>
            </a:extLst>
          </p:cNvPr>
          <p:cNvSpPr txBox="1">
            <a:spLocks/>
          </p:cNvSpPr>
          <p:nvPr/>
        </p:nvSpPr>
        <p:spPr>
          <a:xfrm>
            <a:off x="660399" y="116648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accent1"/>
                </a:solidFill>
              </a:rPr>
              <a:t>Performance Evaluation Measures</a:t>
            </a:r>
          </a:p>
        </p:txBody>
      </p:sp>
    </p:spTree>
    <p:extLst>
      <p:ext uri="{BB962C8B-B14F-4D97-AF65-F5344CB8AC3E}">
        <p14:creationId xmlns:p14="http://schemas.microsoft.com/office/powerpoint/2010/main" val="1220501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66849DC0-A712-B32D-35AD-706409E60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551404"/>
              </p:ext>
            </p:extLst>
          </p:nvPr>
        </p:nvGraphicFramePr>
        <p:xfrm>
          <a:off x="681036" y="1013314"/>
          <a:ext cx="8543925" cy="4370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118">
                  <a:extLst>
                    <a:ext uri="{9D8B030D-6E8A-4147-A177-3AD203B41FA5}">
                      <a16:colId xmlns:a16="http://schemas.microsoft.com/office/drawing/2014/main" val="1180817064"/>
                    </a:ext>
                  </a:extLst>
                </a:gridCol>
                <a:gridCol w="6643807">
                  <a:extLst>
                    <a:ext uri="{9D8B030D-6E8A-4147-A177-3AD203B41FA5}">
                      <a16:colId xmlns:a16="http://schemas.microsoft.com/office/drawing/2014/main" val="319460518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Variables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76115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Demographics</a:t>
                      </a:r>
                      <a:endParaRPr lang="en-GB" sz="1600" b="0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/>
                        <a:t>Age, Sex, LSOA, Ethnicity</a:t>
                      </a:r>
                      <a:endParaRPr lang="en-GB" sz="1600" i="1" dirty="0"/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53437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Administrative</a:t>
                      </a:r>
                      <a:endParaRPr lang="en-GB" sz="1600" b="0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/>
                        <a:t>Admit date, time, location</a:t>
                      </a:r>
                      <a:endParaRPr lang="en-GB" sz="1600" i="0" dirty="0"/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3735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Clinical coding</a:t>
                      </a:r>
                      <a:endParaRPr lang="en-GB" sz="1600" b="0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dirty="0"/>
                        <a:t>See next</a:t>
                      </a:r>
                      <a:endParaRPr lang="en-US" sz="1600" dirty="0"/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556047"/>
                  </a:ext>
                </a:extLst>
              </a:tr>
              <a:tr h="62995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i="0" u="none" strike="noStrike" noProof="0" dirty="0">
                          <a:latin typeface="Calibri"/>
                        </a:rPr>
                        <a:t>Microbiology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Prior urine, blood, sputum, sterile site samples last 6 months: specimen date, type, culture, organism code; specimen specific details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758921"/>
                  </a:ext>
                </a:extLst>
              </a:tr>
              <a:tr h="62995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Other laboratory</a:t>
                      </a:r>
                      <a:endParaRPr lang="en-GB" sz="1600" b="0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Hb, </a:t>
                      </a:r>
                      <a:r>
                        <a:rPr lang="en-US" sz="1600" dirty="0" err="1"/>
                        <a:t>Plt</a:t>
                      </a:r>
                      <a:r>
                        <a:rPr lang="en-US" sz="1600" dirty="0"/>
                        <a:t>, WCC, </a:t>
                      </a:r>
                      <a:r>
                        <a:rPr lang="en-US" sz="1600" dirty="0" err="1"/>
                        <a:t>Neut</a:t>
                      </a:r>
                      <a:r>
                        <a:rPr lang="en-US" sz="1600" dirty="0"/>
                        <a:t>, Lymph, Mono, Na, K, Urea, </a:t>
                      </a:r>
                      <a:r>
                        <a:rPr lang="en-US" sz="1600" dirty="0" err="1"/>
                        <a:t>Creat</a:t>
                      </a:r>
                      <a:r>
                        <a:rPr lang="en-US" sz="1600" dirty="0"/>
                        <a:t>, eGFR, ALP, ALT, </a:t>
                      </a:r>
                      <a:r>
                        <a:rPr lang="en-US" sz="1600" dirty="0" err="1"/>
                        <a:t>Bil</a:t>
                      </a:r>
                      <a:r>
                        <a:rPr lang="en-US" sz="1600" dirty="0"/>
                        <a:t>, GGT, INR, PT, APTT, Lactate, pH, HCO3, paO2, PaCO2, Glucose, Albumin, Ca, PO4, Mg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(First, Min, Max, Mean, Median)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683035"/>
                  </a:ext>
                </a:extLst>
              </a:tr>
              <a:tr h="60370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Observations</a:t>
                      </a:r>
                      <a:endParaRPr lang="en-GB" sz="1600" b="0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Temp, HR, RR, FiO2, SBP, DBP, Sat, AVPU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(First, Min, Max, Mean, Median)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361856"/>
                  </a:ext>
                </a:extLst>
              </a:tr>
              <a:tr h="60261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u="none" strike="noStrike" noProof="0" dirty="0"/>
                        <a:t>Prescribing</a:t>
                      </a:r>
                      <a:endParaRPr lang="en-GB" sz="1600" b="1" i="0" u="none" strike="noStrike" noProof="0" dirty="0">
                        <a:latin typeface="Calibri"/>
                      </a:endParaRP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Acute &amp; Recurrent prescriptions last 6 months</a:t>
                      </a:r>
                    </a:p>
                  </a:txBody>
                  <a:tcPr marL="74295" marR="74295" marT="37148" marB="37148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19891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85ECA7E1-361D-ACBB-7616-B6D97E65F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7" y="150476"/>
            <a:ext cx="8543925" cy="949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1"/>
                </a:solidFill>
              </a:rPr>
              <a:t>Data parameters - Feature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BE92A6-8A65-301C-E062-701158BF6C9A}"/>
              </a:ext>
            </a:extLst>
          </p:cNvPr>
          <p:cNvSpPr txBox="1"/>
          <p:nvPr/>
        </p:nvSpPr>
        <p:spPr>
          <a:xfrm>
            <a:off x="5341257" y="5076308"/>
            <a:ext cx="4379274" cy="16312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Considerations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 full and limited feature sets  -&gt; ease of implementation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cleaning, scaling and imputation approach?</a:t>
            </a:r>
          </a:p>
        </p:txBody>
      </p:sp>
    </p:spTree>
    <p:extLst>
      <p:ext uri="{BB962C8B-B14F-4D97-AF65-F5344CB8AC3E}">
        <p14:creationId xmlns:p14="http://schemas.microsoft.com/office/powerpoint/2010/main" val="329805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265C-EC0A-9C41-4652-A38E7097F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724629"/>
            <a:ext cx="8543925" cy="41964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b="1" dirty="0">
                <a:effectLst/>
                <a:ea typeface="Arial" panose="020B0604020202020204" pitchFamily="34" charset="0"/>
                <a:cs typeface="Arial" panose="020B0604020202020204" pitchFamily="34" charset="0"/>
              </a:rPr>
              <a:t>Pre-defined and selected comorbidities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latin typeface="+mn-lt"/>
              </a:rPr>
              <a:t>Literature review and expert consensus 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b="1" dirty="0"/>
              <a:t>Data-driven approach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latin typeface="+mn-lt"/>
              </a:rPr>
              <a:t>All codes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b="1" dirty="0"/>
              <a:t>Composite measures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Charlson</a:t>
            </a:r>
            <a:r>
              <a:rPr lang="en-GB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comorbidity index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Elixhauser</a:t>
            </a:r>
            <a:r>
              <a:rPr lang="en-GB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dirty="0"/>
              <a:t>Comorbidity count – Weighting?</a:t>
            </a:r>
            <a:endParaRPr lang="en-GB" sz="2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</a:pPr>
            <a:endParaRPr lang="en-GB" sz="1400" dirty="0">
              <a:effectLst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8C1651-7B25-834B-EFEB-FA7F76F9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116648"/>
            <a:ext cx="8543925" cy="1325563"/>
          </a:xfrm>
        </p:spPr>
        <p:txBody>
          <a:bodyPr>
            <a:normAutofit/>
          </a:bodyPr>
          <a:lstStyle/>
          <a:p>
            <a:r>
              <a:rPr lang="en-GB" sz="3000" b="1" dirty="0">
                <a:solidFill>
                  <a:schemeClr val="accent1"/>
                </a:solidFill>
              </a:rPr>
              <a:t>Categorising past medical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F0210-F190-9D55-E7AF-7ED58D9B2440}"/>
              </a:ext>
            </a:extLst>
          </p:cNvPr>
          <p:cNvSpPr txBox="1"/>
          <p:nvPr/>
        </p:nvSpPr>
        <p:spPr>
          <a:xfrm>
            <a:off x="5441043" y="3429000"/>
            <a:ext cx="3763281" cy="18312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 care - 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Pre-existing code (e.g. OPEN Safely) mapping SNOMED-CT to broad diagnoses e.g. chronic liver disease.</a:t>
            </a: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Secondary care 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Analogous packages for HES?</a:t>
            </a:r>
          </a:p>
        </p:txBody>
      </p:sp>
    </p:spTree>
    <p:extLst>
      <p:ext uri="{BB962C8B-B14F-4D97-AF65-F5344CB8AC3E}">
        <p14:creationId xmlns:p14="http://schemas.microsoft.com/office/powerpoint/2010/main" val="178333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B5E0D3-6D91-E680-B8C3-95C5503C9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800" b="0" i="0" dirty="0">
                <a:solidFill>
                  <a:srgbClr val="202020"/>
                </a:solidFill>
                <a:effectLst/>
              </a:rPr>
              <a:t>Preferred Supervised ML approaches – to be determined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800" dirty="0">
                <a:solidFill>
                  <a:srgbClr val="202020"/>
                </a:solidFill>
              </a:rPr>
              <a:t>Multiple data types</a:t>
            </a:r>
            <a:endParaRPr lang="en-GB" sz="1800" b="0" i="0" dirty="0">
              <a:solidFill>
                <a:srgbClr val="202020"/>
              </a:solidFill>
              <a:effectLst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800" b="0" i="0" dirty="0">
                <a:solidFill>
                  <a:srgbClr val="202020"/>
                </a:solidFill>
                <a:effectLst/>
              </a:rPr>
              <a:t>High dimensionality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800" b="0" i="0" dirty="0">
                <a:solidFill>
                  <a:srgbClr val="202020"/>
                </a:solidFill>
                <a:effectLst/>
              </a:rPr>
              <a:t>Repeated measures - Infection risk calculated at baseline and 48-72 hours.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800" b="0" i="0" dirty="0">
                <a:solidFill>
                  <a:srgbClr val="202020"/>
                </a:solidFill>
                <a:effectLst/>
              </a:rPr>
              <a:t>Dynamic vs static windows/nodes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800" b="0" i="0" dirty="0">
                <a:solidFill>
                  <a:srgbClr val="202020"/>
                </a:solidFill>
                <a:effectLst/>
              </a:rPr>
              <a:t>Chief considerations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800" b="0" i="0" dirty="0">
                <a:solidFill>
                  <a:srgbClr val="202020"/>
                </a:solidFill>
                <a:effectLst/>
              </a:rPr>
              <a:t>Interpretability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800" b="0" i="0" dirty="0">
                <a:solidFill>
                  <a:srgbClr val="202020"/>
                </a:solidFill>
                <a:effectLst/>
              </a:rPr>
              <a:t>Non-linear associations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Implementation 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800" dirty="0">
                <a:solidFill>
                  <a:srgbClr val="202020"/>
                </a:solidFill>
              </a:rPr>
              <a:t>Assess </a:t>
            </a:r>
            <a:r>
              <a:rPr lang="en-GB" sz="1800" b="0" i="0" dirty="0">
                <a:solidFill>
                  <a:srgbClr val="202020"/>
                </a:solidFill>
                <a:effectLst/>
              </a:rPr>
              <a:t>limited models – based on reduced parameters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Assess added values of comorbidity data – requires more complex data integration.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endParaRPr lang="en-GB" sz="1900" b="0" i="0" dirty="0">
              <a:solidFill>
                <a:srgbClr val="202020"/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en-GB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706BC9-B506-CF71-8FC4-372FFF315B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1"/>
                </a:solidFill>
              </a:rPr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3182003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F704065F-F093-DE66-157E-4BE3A3EE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Discussion points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1C32BE-F286-0C84-7160-E7874D48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6672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800" dirty="0"/>
              <a:t>What is the optimal sampling frame? 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All comers or suspected infection?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Tackling the reference standard problem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Data driven approaches to dealing with labelling uncertainty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Semi-supervised approaches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How to best utilise prior comorbidity and infection treatment information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Any value in tackling syndrome specific diagnostic models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Relevant to stewardship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Important for surveillance - &gt; learning health systems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Approach to incorporating information accrued after initial treatment initiation node?</a:t>
            </a:r>
          </a:p>
          <a:p>
            <a:pPr lvl="1">
              <a:lnSpc>
                <a:spcPct val="100000"/>
              </a:lnSpc>
            </a:pPr>
            <a:r>
              <a:rPr lang="en-GB" sz="1800" dirty="0"/>
              <a:t>Dynamic vs static nodes</a:t>
            </a:r>
          </a:p>
        </p:txBody>
      </p:sp>
    </p:spTree>
    <p:extLst>
      <p:ext uri="{BB962C8B-B14F-4D97-AF65-F5344CB8AC3E}">
        <p14:creationId xmlns:p14="http://schemas.microsoft.com/office/powerpoint/2010/main" val="2598654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13BC-8C1E-D7FD-BAC3-86F2B5AA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68247-E393-30F2-1EB2-94D73CBDA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2531327"/>
            <a:ext cx="8543925" cy="3645635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Can we move beyond standardized ‘one-size-fits-all’ risk scores and single biomarkers in sepsis assessment and leverage the richness of structured data within electronic health records to estimate likelihood of severe bacterial infection to </a:t>
            </a:r>
            <a:r>
              <a:rPr lang="en-GB" i="1" dirty="0"/>
              <a:t>guide initial management decisions? </a:t>
            </a:r>
          </a:p>
        </p:txBody>
      </p:sp>
    </p:spTree>
    <p:extLst>
      <p:ext uri="{BB962C8B-B14F-4D97-AF65-F5344CB8AC3E}">
        <p14:creationId xmlns:p14="http://schemas.microsoft.com/office/powerpoint/2010/main" val="10206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8AABA33-2DF7-DC54-8837-BF5B8F362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207" y="4941523"/>
            <a:ext cx="3944101" cy="1738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8E2F0C0-71AC-9793-33FB-ADF6C5F2B752}"/>
              </a:ext>
            </a:extLst>
          </p:cNvPr>
          <p:cNvSpPr txBox="1">
            <a:spLocks/>
          </p:cNvSpPr>
          <p:nvPr/>
        </p:nvSpPr>
        <p:spPr>
          <a:xfrm>
            <a:off x="4685582" y="68516"/>
            <a:ext cx="4955375" cy="94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600" b="1" i="1" dirty="0">
                <a:solidFill>
                  <a:schemeClr val="accent1"/>
                </a:solidFill>
              </a:rPr>
              <a:t>Sepsis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9BC53-61BC-CBD1-6009-74CD96C1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4" y="2417634"/>
            <a:ext cx="4006014" cy="1961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337745-7466-31FA-C4DE-28852F96F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4" y="224090"/>
            <a:ext cx="4260658" cy="988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39417-352D-2E6E-3707-3D4CC5139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44" y="5142709"/>
            <a:ext cx="4108406" cy="15375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F39C27-D09C-5A5F-B8C8-47CDEA667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408" y="1717758"/>
            <a:ext cx="4711700" cy="133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5B200-3F48-EF46-07A9-2FE82EB21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437" y="1056533"/>
            <a:ext cx="3869241" cy="16026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9BDB68-3B29-3AEA-7A19-E31D10AA8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408" y="3364039"/>
            <a:ext cx="4711701" cy="1389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9E2779-D3A8-B7EF-5F75-67D121B27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6437" y="4285361"/>
            <a:ext cx="3869241" cy="1291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715D0-69E6-8B91-6CA0-18804FA64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1632" y="3733668"/>
            <a:ext cx="4549577" cy="2154338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FA2FF1-F049-26A8-E17B-2BC5CEFC56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880" y="2599899"/>
            <a:ext cx="4549578" cy="1744741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60179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C28873-FE4C-12A6-A2A4-E656F94A0569}"/>
              </a:ext>
            </a:extLst>
          </p:cNvPr>
          <p:cNvSpPr txBox="1"/>
          <p:nvPr/>
        </p:nvSpPr>
        <p:spPr>
          <a:xfrm>
            <a:off x="4953000" y="6511690"/>
            <a:ext cx="4867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Fleuren</a:t>
            </a:r>
            <a:r>
              <a:rPr lang="en-US" sz="1400" dirty="0"/>
              <a:t> </a:t>
            </a:r>
            <a:r>
              <a:rPr lang="en-US" sz="1400" i="1" dirty="0"/>
              <a:t>et al., ICM </a:t>
            </a:r>
            <a:r>
              <a:rPr lang="en-US" sz="1400" dirty="0"/>
              <a:t>2020; van der </a:t>
            </a:r>
            <a:r>
              <a:rPr lang="en-US" sz="1400" dirty="0" err="1"/>
              <a:t>Vegt</a:t>
            </a:r>
            <a:r>
              <a:rPr lang="en-US" sz="1400" dirty="0"/>
              <a:t> </a:t>
            </a:r>
            <a:r>
              <a:rPr lang="en-US" sz="1400" i="1" dirty="0"/>
              <a:t>et al., JAMIA </a:t>
            </a:r>
            <a:r>
              <a:rPr lang="en-US" sz="1400" dirty="0"/>
              <a:t>2023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E2F0C0-71AC-9793-33FB-ADF6C5F2B752}"/>
              </a:ext>
            </a:extLst>
          </p:cNvPr>
          <p:cNvSpPr txBox="1">
            <a:spLocks/>
          </p:cNvSpPr>
          <p:nvPr/>
        </p:nvSpPr>
        <p:spPr>
          <a:xfrm>
            <a:off x="4685582" y="68516"/>
            <a:ext cx="4955375" cy="94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600" b="1" i="1" dirty="0">
                <a:solidFill>
                  <a:schemeClr val="accent1"/>
                </a:solidFill>
              </a:rPr>
              <a:t>Sepsis prediction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1E0A1-614B-1D20-96D7-15A37B65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94631" y="-779058"/>
            <a:ext cx="4704787" cy="78951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CEF7AD-B829-2944-94C0-318B877A3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01" y="1567641"/>
            <a:ext cx="7675935" cy="4944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DDE91-9CEB-0B22-5B1B-926A36BE4C3C}"/>
              </a:ext>
            </a:extLst>
          </p:cNvPr>
          <p:cNvSpPr txBox="1"/>
          <p:nvPr/>
        </p:nvSpPr>
        <p:spPr>
          <a:xfrm>
            <a:off x="628857" y="4882277"/>
            <a:ext cx="4614262" cy="1477328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ICU predominant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Predict onset of sepsis (i.e. organ dysfunction) rather than infection diagnosis.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‘All comer’ vs ‘infection suspected’ population.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73E3F-DF65-73AE-3F36-C6511DF1B910}"/>
              </a:ext>
            </a:extLst>
          </p:cNvPr>
          <p:cNvSpPr txBox="1"/>
          <p:nvPr/>
        </p:nvSpPr>
        <p:spPr>
          <a:xfrm>
            <a:off x="628857" y="1324343"/>
            <a:ext cx="3942156" cy="369332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Limited evaluation prior to rollout</a:t>
            </a:r>
          </a:p>
        </p:txBody>
      </p:sp>
    </p:spTree>
    <p:extLst>
      <p:ext uri="{BB962C8B-B14F-4D97-AF65-F5344CB8AC3E}">
        <p14:creationId xmlns:p14="http://schemas.microsoft.com/office/powerpoint/2010/main" val="33258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B4802A-57EB-5645-19B5-0DC3BF93762A}"/>
              </a:ext>
            </a:extLst>
          </p:cNvPr>
          <p:cNvSpPr txBox="1"/>
          <p:nvPr/>
        </p:nvSpPr>
        <p:spPr>
          <a:xfrm>
            <a:off x="5220180" y="6534968"/>
            <a:ext cx="4507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Henry </a:t>
            </a:r>
            <a:r>
              <a:rPr lang="en-US" sz="1400" i="1" dirty="0"/>
              <a:t>et al. Sci Trans Med</a:t>
            </a:r>
            <a:r>
              <a:rPr lang="en-US" sz="1400" dirty="0"/>
              <a:t> 2015; </a:t>
            </a:r>
            <a:r>
              <a:rPr lang="en-US" sz="1400" dirty="0" err="1"/>
              <a:t>Fleuren</a:t>
            </a:r>
            <a:r>
              <a:rPr lang="en-US" sz="1400" dirty="0"/>
              <a:t> </a:t>
            </a:r>
            <a:r>
              <a:rPr lang="en-US" sz="1400" i="1" dirty="0"/>
              <a:t>et al., ICM </a:t>
            </a:r>
            <a:r>
              <a:rPr lang="en-US" sz="1400" dirty="0"/>
              <a:t>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35A8C-9AC2-5460-91F9-792A04ECA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5" y="291879"/>
            <a:ext cx="5631240" cy="50324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74C710E-8708-546A-A403-37F966FA331B}"/>
              </a:ext>
            </a:extLst>
          </p:cNvPr>
          <p:cNvSpPr txBox="1">
            <a:spLocks/>
          </p:cNvSpPr>
          <p:nvPr/>
        </p:nvSpPr>
        <p:spPr>
          <a:xfrm>
            <a:off x="4685582" y="68516"/>
            <a:ext cx="4955375" cy="94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600" b="1" i="1" dirty="0">
                <a:solidFill>
                  <a:schemeClr val="accent1"/>
                </a:solidFill>
              </a:rPr>
              <a:t>Sepsis prediction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790AD-7B0D-5B5C-B39F-DD559B0AF433}"/>
              </a:ext>
            </a:extLst>
          </p:cNvPr>
          <p:cNvSpPr txBox="1"/>
          <p:nvPr/>
        </p:nvSpPr>
        <p:spPr>
          <a:xfrm>
            <a:off x="5890936" y="1088708"/>
            <a:ext cx="3836797" cy="25391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i="0" dirty="0">
                <a:solidFill>
                  <a:srgbClr val="333333"/>
                </a:solidFill>
                <a:effectLst/>
              </a:rPr>
              <a:t>Feature set / parameters typically limited to acute physiology and lab parameters. 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rgbClr val="333333"/>
              </a:solidFill>
            </a:endParaRPr>
          </a:p>
          <a:p>
            <a:pPr>
              <a:spcAft>
                <a:spcPts val="600"/>
              </a:spcAft>
            </a:pPr>
            <a:endParaRPr lang="en-GB" dirty="0">
              <a:solidFill>
                <a:srgbClr val="333333"/>
              </a:solidFill>
            </a:endParaRPr>
          </a:p>
          <a:p>
            <a:pPr>
              <a:spcAft>
                <a:spcPts val="600"/>
              </a:spcAft>
            </a:pPr>
            <a:r>
              <a:rPr lang="en-GB" i="0" dirty="0">
                <a:solidFill>
                  <a:srgbClr val="333333"/>
                </a:solidFill>
                <a:effectLst/>
              </a:rPr>
              <a:t>Focus – early detection and treatment initiation; Prediction time frame up to onset of septic shock.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6F93E-F545-71A5-D3CB-DF7AB35BB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436" y="3868772"/>
            <a:ext cx="6626989" cy="2619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3511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0D949B-A024-A010-B75B-3B9E04B3594E}"/>
              </a:ext>
            </a:extLst>
          </p:cNvPr>
          <p:cNvSpPr txBox="1"/>
          <p:nvPr/>
        </p:nvSpPr>
        <p:spPr>
          <a:xfrm>
            <a:off x="142395" y="1413889"/>
            <a:ext cx="3743805" cy="36548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 b="1" i="0" dirty="0">
                <a:solidFill>
                  <a:srgbClr val="333333"/>
                </a:solidFill>
                <a:effectLst/>
              </a:rPr>
              <a:t>Serious Bacterial Infection</a:t>
            </a:r>
          </a:p>
          <a:p>
            <a:pPr marL="342900" indent="-342900">
              <a:buAutoNum type="arabicParenBoth"/>
            </a:pPr>
            <a:r>
              <a:rPr lang="en-GB" sz="1250" dirty="0" err="1">
                <a:solidFill>
                  <a:srgbClr val="333333"/>
                </a:solidFill>
              </a:rPr>
              <a:t>B</a:t>
            </a:r>
            <a:r>
              <a:rPr lang="en-GB" sz="1250" b="0" i="0" dirty="0" err="1">
                <a:solidFill>
                  <a:srgbClr val="333333"/>
                </a:solidFill>
                <a:effectLst/>
              </a:rPr>
              <a:t>acteremia</a:t>
            </a:r>
            <a:r>
              <a:rPr lang="en-GB" sz="1250" b="0" i="0" dirty="0">
                <a:solidFill>
                  <a:srgbClr val="333333"/>
                </a:solidFill>
                <a:effectLst/>
              </a:rPr>
              <a:t> defined by growth of a single bacterial pathogen; </a:t>
            </a:r>
          </a:p>
          <a:p>
            <a:pPr marL="342900" indent="-342900">
              <a:buAutoNum type="arabicParenBoth"/>
            </a:pPr>
            <a:r>
              <a:rPr lang="en-GB" sz="1250" dirty="0">
                <a:solidFill>
                  <a:srgbClr val="333333"/>
                </a:solidFill>
              </a:rPr>
              <a:t>A</a:t>
            </a:r>
            <a:r>
              <a:rPr lang="en-GB" sz="1250" b="0" i="0" dirty="0">
                <a:solidFill>
                  <a:srgbClr val="333333"/>
                </a:solidFill>
                <a:effectLst/>
              </a:rPr>
              <a:t>cute pyelonephritis defined by growth of a single bacterial urinary tract pathogen at ≥ 10</a:t>
            </a:r>
            <a:r>
              <a:rPr lang="en-GB" sz="1250" b="0" i="0" baseline="30000" dirty="0">
                <a:solidFill>
                  <a:srgbClr val="333333"/>
                </a:solidFill>
                <a:effectLst/>
              </a:rPr>
              <a:t>5</a:t>
            </a:r>
            <a:r>
              <a:rPr lang="en-GB" sz="1250" b="0" i="0" dirty="0">
                <a:solidFill>
                  <a:srgbClr val="333333"/>
                </a:solidFill>
                <a:effectLst/>
              </a:rPr>
              <a:t> </a:t>
            </a:r>
            <a:r>
              <a:rPr lang="en-GB" sz="1250" b="0" i="0" dirty="0" err="1">
                <a:solidFill>
                  <a:srgbClr val="333333"/>
                </a:solidFill>
                <a:effectLst/>
              </a:rPr>
              <a:t>cfu</a:t>
            </a:r>
            <a:r>
              <a:rPr lang="en-GB" sz="1250" b="0" i="0" dirty="0">
                <a:solidFill>
                  <a:srgbClr val="333333"/>
                </a:solidFill>
                <a:effectLst/>
              </a:rPr>
              <a:t>/mL and presence of a renal involvement on DMSA scan, or by any bacterial growth on urine obtained by suprapubic aspiration or ≥ 10</a:t>
            </a:r>
            <a:r>
              <a:rPr lang="en-GB" sz="1250" b="0" i="0" baseline="30000" dirty="0">
                <a:solidFill>
                  <a:srgbClr val="333333"/>
                </a:solidFill>
                <a:effectLst/>
              </a:rPr>
              <a:t>4</a:t>
            </a:r>
            <a:r>
              <a:rPr lang="en-GB" sz="1250" b="0" i="0" dirty="0">
                <a:solidFill>
                  <a:srgbClr val="333333"/>
                </a:solidFill>
                <a:effectLst/>
              </a:rPr>
              <a:t> colony-forming units/mL of a single pathogen on urine obtained by bladder catheterization; </a:t>
            </a:r>
          </a:p>
          <a:p>
            <a:pPr marL="342900" indent="-342900">
              <a:buAutoNum type="arabicParenBoth"/>
            </a:pPr>
            <a:r>
              <a:rPr lang="en-GB" sz="1250" dirty="0">
                <a:solidFill>
                  <a:srgbClr val="333333"/>
                </a:solidFill>
              </a:rPr>
              <a:t>L</a:t>
            </a:r>
            <a:r>
              <a:rPr lang="en-GB" sz="1250" b="0" i="0" dirty="0">
                <a:solidFill>
                  <a:srgbClr val="333333"/>
                </a:solidFill>
                <a:effectLst/>
              </a:rPr>
              <a:t>obar pneumonia diagnosed on chest radiography; </a:t>
            </a:r>
          </a:p>
          <a:p>
            <a:pPr marL="342900" indent="-342900">
              <a:buAutoNum type="arabicParenBoth"/>
            </a:pPr>
            <a:r>
              <a:rPr lang="en-GB" sz="1250" dirty="0">
                <a:solidFill>
                  <a:srgbClr val="333333"/>
                </a:solidFill>
              </a:rPr>
              <a:t>B</a:t>
            </a:r>
            <a:r>
              <a:rPr lang="en-GB" sz="1250" b="0" i="0" dirty="0">
                <a:solidFill>
                  <a:srgbClr val="333333"/>
                </a:solidFill>
                <a:effectLst/>
              </a:rPr>
              <a:t>acterial meningitis with a positive cerebrospinal fluid culture; </a:t>
            </a:r>
          </a:p>
          <a:p>
            <a:pPr marL="342900" indent="-342900">
              <a:buAutoNum type="arabicParenBoth"/>
            </a:pPr>
            <a:r>
              <a:rPr lang="en-GB" sz="1250" dirty="0">
                <a:solidFill>
                  <a:srgbClr val="333333"/>
                </a:solidFill>
              </a:rPr>
              <a:t>B</a:t>
            </a:r>
            <a:r>
              <a:rPr lang="en-GB" sz="1250" b="0" i="0" dirty="0">
                <a:solidFill>
                  <a:srgbClr val="333333"/>
                </a:solidFill>
                <a:effectLst/>
              </a:rPr>
              <a:t>one or joint infections defined as local isolation or isolation in blood culture of a microorganism with concomitant arthritis;</a:t>
            </a:r>
          </a:p>
          <a:p>
            <a:pPr marL="342900" indent="-342900">
              <a:buAutoNum type="arabicParenBoth"/>
            </a:pPr>
            <a:r>
              <a:rPr lang="en-GB" sz="1250" dirty="0">
                <a:solidFill>
                  <a:srgbClr val="333333"/>
                </a:solidFill>
              </a:rPr>
              <a:t>S</a:t>
            </a:r>
            <a:r>
              <a:rPr lang="en-GB" sz="1250" b="0" i="0" dirty="0">
                <a:solidFill>
                  <a:srgbClr val="333333"/>
                </a:solidFill>
                <a:effectLst/>
              </a:rPr>
              <a:t>epsis defined according to Levy et al.</a:t>
            </a:r>
            <a:endParaRPr lang="en-US" sz="12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EA6A1-B56D-F9BF-D8C3-01EBAAD9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6" y="92395"/>
            <a:ext cx="3512548" cy="1200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75B3C-D3FE-4AB4-C260-EF216148A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01" r="20676" b="1"/>
          <a:stretch/>
        </p:blipFill>
        <p:spPr>
          <a:xfrm>
            <a:off x="4000132" y="1413888"/>
            <a:ext cx="5763474" cy="489774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525EE-6710-D678-C203-EFF358136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23" b="77098"/>
          <a:stretch/>
        </p:blipFill>
        <p:spPr>
          <a:xfrm>
            <a:off x="5012634" y="2172038"/>
            <a:ext cx="1497496" cy="106234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DF22619-2EFA-EAE3-E061-378CCA4DCB78}"/>
              </a:ext>
            </a:extLst>
          </p:cNvPr>
          <p:cNvGrpSpPr/>
          <p:nvPr/>
        </p:nvGrpSpPr>
        <p:grpSpPr>
          <a:xfrm>
            <a:off x="600682" y="5120143"/>
            <a:ext cx="3075709" cy="1191491"/>
            <a:chOff x="5860472" y="1662546"/>
            <a:chExt cx="3075709" cy="119149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D47B46-E48D-C756-4D49-591ED76E8F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20736" y="1733755"/>
              <a:ext cx="2918463" cy="1045932"/>
              <a:chOff x="5981163" y="4946706"/>
              <a:chExt cx="3301655" cy="118326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ECE0FEF-EC4F-D6E2-52F9-D4D129F8FE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125" r="49007"/>
              <a:stretch/>
            </p:blipFill>
            <p:spPr>
              <a:xfrm>
                <a:off x="5981163" y="4946707"/>
                <a:ext cx="1777383" cy="118326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2399286-C2C2-5A86-A9F8-7EDC6A0351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0644" r="6488"/>
              <a:stretch/>
            </p:blipFill>
            <p:spPr>
              <a:xfrm>
                <a:off x="7505435" y="4946706"/>
                <a:ext cx="1777383" cy="1183261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9F9C61-CF93-46F9-6AB3-BED9586FD66A}"/>
                </a:ext>
              </a:extLst>
            </p:cNvPr>
            <p:cNvSpPr/>
            <p:nvPr/>
          </p:nvSpPr>
          <p:spPr>
            <a:xfrm>
              <a:off x="5860472" y="1662546"/>
              <a:ext cx="3075709" cy="1191491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209EA0-E8AA-100C-ABDF-3B523DE9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582" y="68516"/>
            <a:ext cx="5165035" cy="944380"/>
          </a:xfrm>
        </p:spPr>
        <p:txBody>
          <a:bodyPr>
            <a:noAutofit/>
          </a:bodyPr>
          <a:lstStyle/>
          <a:p>
            <a:r>
              <a:rPr lang="en-GB" sz="2600" b="1" i="1" dirty="0">
                <a:solidFill>
                  <a:schemeClr val="accent1"/>
                </a:solidFill>
              </a:rPr>
              <a:t>Serious bacterial infection diagnosis</a:t>
            </a:r>
          </a:p>
        </p:txBody>
      </p:sp>
    </p:spTree>
    <p:extLst>
      <p:ext uri="{BB962C8B-B14F-4D97-AF65-F5344CB8AC3E}">
        <p14:creationId xmlns:p14="http://schemas.microsoft.com/office/powerpoint/2010/main" val="23007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A0F-5DD4-5C05-5FED-BAAFCE30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28" y="61555"/>
            <a:ext cx="4192272" cy="944380"/>
          </a:xfrm>
        </p:spPr>
        <p:txBody>
          <a:bodyPr>
            <a:noAutofit/>
          </a:bodyPr>
          <a:lstStyle/>
          <a:p>
            <a:r>
              <a:rPr lang="en-GB" sz="2600" b="1" i="1" dirty="0">
                <a:solidFill>
                  <a:schemeClr val="accent1"/>
                </a:solidFill>
              </a:rPr>
              <a:t>Syndrome-specific diagnosis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288E6-904B-52E8-541E-C3C25EEB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6139"/>
            <a:ext cx="5452511" cy="743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6B90A7-0F91-BCEE-4106-B8DB54119BE1}"/>
              </a:ext>
            </a:extLst>
          </p:cNvPr>
          <p:cNvSpPr txBox="1"/>
          <p:nvPr/>
        </p:nvSpPr>
        <p:spPr>
          <a:xfrm>
            <a:off x="5751655" y="6488668"/>
            <a:ext cx="404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Taylor </a:t>
            </a:r>
            <a:r>
              <a:rPr lang="en-US" sz="1400" i="1" dirty="0"/>
              <a:t>et al., </a:t>
            </a:r>
            <a:r>
              <a:rPr lang="en-US" sz="1400" i="1" dirty="0" err="1"/>
              <a:t>PLoS</a:t>
            </a:r>
            <a:r>
              <a:rPr lang="en-US" sz="1400" i="1" dirty="0"/>
              <a:t> ONE </a:t>
            </a:r>
            <a:r>
              <a:rPr lang="en-US" sz="1400" dirty="0"/>
              <a:t>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FB22A-1810-92DB-FFD7-6E5B06DF9D64}"/>
              </a:ext>
            </a:extLst>
          </p:cNvPr>
          <p:cNvSpPr txBox="1"/>
          <p:nvPr/>
        </p:nvSpPr>
        <p:spPr>
          <a:xfrm>
            <a:off x="143348" y="1166704"/>
            <a:ext cx="5461563" cy="30623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b="1" i="1" dirty="0">
                <a:solidFill>
                  <a:srgbClr val="202020"/>
                </a:solidFill>
              </a:rPr>
              <a:t>R</a:t>
            </a:r>
            <a:r>
              <a:rPr lang="en-GB" sz="1400" b="1" i="1" dirty="0">
                <a:solidFill>
                  <a:srgbClr val="202020"/>
                </a:solidFill>
                <a:effectLst/>
              </a:rPr>
              <a:t>etrospective</a:t>
            </a:r>
            <a:r>
              <a:rPr lang="en-GB" sz="1400" b="0" i="0" dirty="0">
                <a:solidFill>
                  <a:srgbClr val="202020"/>
                </a:solidFill>
                <a:effectLst/>
              </a:rPr>
              <a:t> cohort of ED visits with symptoms potentially attributable to a UTI and urine culture results.</a:t>
            </a:r>
            <a:endParaRPr lang="en-GB" sz="1400" i="0" dirty="0">
              <a:solidFill>
                <a:srgbClr val="333333"/>
              </a:solidFill>
              <a:effectLst/>
            </a:endParaRPr>
          </a:p>
          <a:p>
            <a:pPr>
              <a:spcAft>
                <a:spcPts val="600"/>
              </a:spcAft>
            </a:pPr>
            <a:r>
              <a:rPr lang="en-GB" sz="1400" dirty="0">
                <a:solidFill>
                  <a:srgbClr val="202020"/>
                </a:solidFill>
              </a:rPr>
              <a:t>P</a:t>
            </a:r>
            <a:r>
              <a:rPr lang="en-GB" sz="1400" b="0" i="0" dirty="0">
                <a:solidFill>
                  <a:srgbClr val="202020"/>
                </a:solidFill>
                <a:effectLst/>
              </a:rPr>
              <a:t>rimary outcome: positive urine culture with &gt;10</a:t>
            </a:r>
            <a:r>
              <a:rPr lang="en-GB" sz="1400" b="0" i="0" baseline="30000" dirty="0">
                <a:solidFill>
                  <a:srgbClr val="202020"/>
                </a:solidFill>
                <a:effectLst/>
              </a:rPr>
              <a:t>4</a:t>
            </a:r>
            <a:r>
              <a:rPr lang="en-GB" sz="1400" baseline="30000" dirty="0">
                <a:solidFill>
                  <a:srgbClr val="202020"/>
                </a:solidFill>
              </a:rPr>
              <a:t> </a:t>
            </a:r>
            <a:r>
              <a:rPr lang="en-GB" sz="1400" b="0" i="0" dirty="0">
                <a:solidFill>
                  <a:srgbClr val="202020"/>
                </a:solidFill>
                <a:effectLst/>
              </a:rPr>
              <a:t>CFU/HPF</a:t>
            </a:r>
          </a:p>
          <a:p>
            <a:pPr>
              <a:spcAft>
                <a:spcPts val="600"/>
              </a:spcAft>
            </a:pPr>
            <a:r>
              <a:rPr lang="en-GB" sz="1400" b="1" u="sng" dirty="0">
                <a:solidFill>
                  <a:srgbClr val="202020"/>
                </a:solidFill>
              </a:rPr>
              <a:t>Secondary: (</a:t>
            </a:r>
            <a:r>
              <a:rPr lang="en-GB" sz="1400" b="1" i="0" u="sng" dirty="0">
                <a:solidFill>
                  <a:srgbClr val="202020"/>
                </a:solidFill>
                <a:effectLst/>
              </a:rPr>
              <a:t>1) provider documentation of UTI diagnosis; (2) provider gave antibiotics OR documented a diagnosis of UTI. </a:t>
            </a:r>
          </a:p>
          <a:p>
            <a:pPr>
              <a:spcAft>
                <a:spcPts val="600"/>
              </a:spcAft>
            </a:pPr>
            <a:r>
              <a:rPr lang="en-GB" sz="1400" b="0" i="0" dirty="0">
                <a:solidFill>
                  <a:srgbClr val="202020"/>
                </a:solidFill>
                <a:effectLst/>
              </a:rPr>
              <a:t>Predictor variables: demographics, vitals, lab results, urinalysis results, </a:t>
            </a:r>
            <a:r>
              <a:rPr lang="en-GB" sz="1400" b="1" i="0" u="sng" dirty="0">
                <a:solidFill>
                  <a:srgbClr val="202020"/>
                </a:solidFill>
                <a:effectLst/>
              </a:rPr>
              <a:t>outpatient medications, past medical history</a:t>
            </a:r>
            <a:r>
              <a:rPr lang="en-GB" sz="1400" b="0" i="0" dirty="0">
                <a:solidFill>
                  <a:srgbClr val="202020"/>
                </a:solidFill>
                <a:effectLst/>
              </a:rPr>
              <a:t>, chief complaint, and structured historical and physical exam findings</a:t>
            </a:r>
          </a:p>
          <a:p>
            <a:pPr>
              <a:spcAft>
                <a:spcPts val="600"/>
              </a:spcAft>
            </a:pPr>
            <a:r>
              <a:rPr lang="en-GB" sz="1400" b="0" i="0" dirty="0">
                <a:solidFill>
                  <a:srgbClr val="202020"/>
                </a:solidFill>
                <a:effectLst/>
              </a:rPr>
              <a:t>Models developed using full (211 variables) and reduced (10 variables) variable sets. Reduced selected a priori</a:t>
            </a:r>
          </a:p>
          <a:p>
            <a:pPr>
              <a:spcAft>
                <a:spcPts val="600"/>
              </a:spcAft>
            </a:pPr>
            <a:r>
              <a:rPr lang="en-GB" sz="1400" dirty="0">
                <a:solidFill>
                  <a:srgbClr val="202020"/>
                </a:solidFill>
              </a:rPr>
              <a:t>M</a:t>
            </a:r>
            <a:r>
              <a:rPr lang="en-GB" sz="1400" b="0" i="0" dirty="0">
                <a:solidFill>
                  <a:srgbClr val="202020"/>
                </a:solidFill>
                <a:effectLst/>
              </a:rPr>
              <a:t>achine learning approach: Several different models; 10-fold cross validation; trained and validated on a random 80%/20% split.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B4D54-C571-2735-2D1D-09D282D36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531" y="1109305"/>
            <a:ext cx="4055069" cy="2360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37538-BFE9-DAFC-8F49-17776971E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6" t="2411" r="1049" b="56460"/>
          <a:stretch/>
        </p:blipFill>
        <p:spPr>
          <a:xfrm>
            <a:off x="2349007" y="4313727"/>
            <a:ext cx="7404593" cy="1509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2E5D1-54C3-E657-EF27-9786FCDA8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17" y="5899725"/>
            <a:ext cx="6969505" cy="8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0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3B301459025144BE84A7E221BA0841" ma:contentTypeVersion="10" ma:contentTypeDescription="Create a new document." ma:contentTypeScope="" ma:versionID="896d9840b0d878819c0b8804e23ec3dc">
  <xsd:schema xmlns:xsd="http://www.w3.org/2001/XMLSchema" xmlns:xs="http://www.w3.org/2001/XMLSchema" xmlns:p="http://schemas.microsoft.com/office/2006/metadata/properties" xmlns:ns2="89bb836a-17a2-4f16-a4a5-173aeba2b95c" xmlns:ns3="072171be-6bf8-49dd-8f9b-53bb7c3ea316" targetNamespace="http://schemas.microsoft.com/office/2006/metadata/properties" ma:root="true" ma:fieldsID="cf46940ea577b64a0493859aef9ba55f" ns2:_="" ns3:_="">
    <xsd:import namespace="89bb836a-17a2-4f16-a4a5-173aeba2b95c"/>
    <xsd:import namespace="072171be-6bf8-49dd-8f9b-53bb7c3ea3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b836a-17a2-4f16-a4a5-173aeba2b9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fd38f81-9561-40ce-98eb-cd713668d4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2171be-6bf8-49dd-8f9b-53bb7c3ea31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9bb836a-17a2-4f16-a4a5-173aeba2b95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B8654E-9A82-4AA0-8359-FC4B1319BA16}">
  <ds:schemaRefs>
    <ds:schemaRef ds:uri="072171be-6bf8-49dd-8f9b-53bb7c3ea316"/>
    <ds:schemaRef ds:uri="89bb836a-17a2-4f16-a4a5-173aeba2b9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FE0124-C024-41E2-9EBD-B4D73C70D227}">
  <ds:schemaRefs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89bb836a-17a2-4f16-a4a5-173aeba2b95c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072171be-6bf8-49dd-8f9b-53bb7c3ea316"/>
  </ds:schemaRefs>
</ds:datastoreItem>
</file>

<file path=customXml/itemProps3.xml><?xml version="1.0" encoding="utf-8"?>
<ds:datastoreItem xmlns:ds="http://schemas.openxmlformats.org/officeDocument/2006/customXml" ds:itemID="{01BFAF3F-CCB6-461B-83DE-BE75B5B1E1E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3255131-b129-4010-86e1-474bfd7e8076}" enabled="0" method="" siteId="{53255131-b129-4010-86e1-474bfd7e807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1368</TotalTime>
  <Words>2142</Words>
  <Application>Microsoft Macintosh PowerPoint</Application>
  <PresentationFormat>A4 Paper (210x297 mm)</PresentationFormat>
  <Paragraphs>382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Comic Sans MS</vt:lpstr>
      <vt:lpstr>Courier New</vt:lpstr>
      <vt:lpstr>Symbol</vt:lpstr>
      <vt:lpstr>Times New Roman</vt:lpstr>
      <vt:lpstr>Office Theme</vt:lpstr>
      <vt:lpstr>Data-driven diagnosis of serious bacterial infection: what are we predicting, when and 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Serious bacterial infection diagnosis</vt:lpstr>
      <vt:lpstr>Syndrome-specific diagnosis</vt:lpstr>
      <vt:lpstr>Monitoring and Surveillance</vt:lpstr>
      <vt:lpstr>Data-driven infection diagnosis</vt:lpstr>
      <vt:lpstr>Applications of data-driven infection diagnosis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data-driven infection diagnosis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Data-driven diagnosis of serious bacterial infection </vt:lpstr>
      <vt:lpstr>Liverpool Secure Data Environment – Current configuration</vt:lpstr>
      <vt:lpstr>Potential datasets</vt:lpstr>
      <vt:lpstr>PowerPoint Presentation</vt:lpstr>
      <vt:lpstr>PowerPoint Presentation</vt:lpstr>
      <vt:lpstr>PowerPoint Presentation</vt:lpstr>
      <vt:lpstr>Data parameters - Feature set</vt:lpstr>
      <vt:lpstr>Categorising past medical history</vt:lpstr>
      <vt:lpstr>Machine learning approach</vt:lpstr>
      <vt:lpstr>Discussion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Aston, Stephen</dc:creator>
  <cp:lastModifiedBy>Aston, Stephen</cp:lastModifiedBy>
  <cp:revision>2</cp:revision>
  <dcterms:created xsi:type="dcterms:W3CDTF">2023-06-03T12:31:17Z</dcterms:created>
  <dcterms:modified xsi:type="dcterms:W3CDTF">2023-12-13T16:23:42Z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0x010100A03B301459025144BE84A7E221BA0841</vt:lpwstr>
  </property>
  <property fmtid="{D5CDD505-2E9C-101B-9397-08002B2CF9AE}" pid="3" name="Order">
    <vt:r8>10700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</Properties>
</file>